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  <p:sldId id="266" r:id="rId12"/>
    <p:sldId id="270" r:id="rId13"/>
    <p:sldId id="271" r:id="rId14"/>
    <p:sldId id="272" r:id="rId15"/>
    <p:sldId id="273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15/06/2012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15</a:t>
            </a:r>
            <a:r>
              <a:rPr lang="en-NZ" baseline="30000" dirty="0" smtClean="0"/>
              <a:t>th</a:t>
            </a:r>
            <a:r>
              <a:rPr lang="en-NZ" dirty="0" smtClean="0"/>
              <a:t> June 2012</a:t>
            </a:r>
            <a:br>
              <a:rPr lang="en-NZ" dirty="0" smtClean="0"/>
            </a:br>
            <a:r>
              <a:rPr lang="en-NZ" dirty="0" smtClean="0"/>
              <a:t>Alkenes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NZ" dirty="0" smtClean="0"/>
              <a:t>AIM – to investigate the physical and chemical properties of alkenes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57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0832"/>
            <a:ext cx="8229600" cy="1143000"/>
          </a:xfrm>
        </p:spPr>
        <p:txBody>
          <a:bodyPr/>
          <a:lstStyle/>
          <a:p>
            <a:r>
              <a:rPr lang="en-NZ" dirty="0" smtClean="0"/>
              <a:t>Chemical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en-NZ" dirty="0" smtClean="0"/>
              <a:t>Alkenes </a:t>
            </a:r>
            <a:r>
              <a:rPr lang="en-NZ" dirty="0"/>
              <a:t>burn in air or </a:t>
            </a:r>
            <a:r>
              <a:rPr lang="en-NZ" dirty="0" smtClean="0"/>
              <a:t>oxygen but the </a:t>
            </a:r>
            <a:r>
              <a:rPr lang="en-NZ" dirty="0"/>
              <a:t>important reactions all centre around the double bond. </a:t>
            </a:r>
            <a:endParaRPr lang="en-NZ" dirty="0" smtClean="0"/>
          </a:p>
          <a:p>
            <a:r>
              <a:rPr lang="en-NZ" dirty="0" smtClean="0"/>
              <a:t>Alkenes </a:t>
            </a:r>
            <a:r>
              <a:rPr lang="en-NZ" dirty="0"/>
              <a:t>undergo </a:t>
            </a:r>
            <a:r>
              <a:rPr lang="en-NZ" b="1" i="1" dirty="0"/>
              <a:t>addition reactions</a:t>
            </a:r>
            <a:r>
              <a:rPr lang="en-NZ" dirty="0"/>
              <a:t>.</a:t>
            </a:r>
          </a:p>
          <a:p>
            <a:endParaRPr lang="en-NZ" dirty="0"/>
          </a:p>
        </p:txBody>
      </p:sp>
      <p:pic>
        <p:nvPicPr>
          <p:cNvPr id="2050" name="Picture 2" descr="http://www.chemguide.co.uk/organicprops/alkenes/eladdeq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871406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Ethene and chlorine or bromine or </a:t>
            </a:r>
            <a:r>
              <a:rPr lang="en-NZ" dirty="0" smtClean="0"/>
              <a:t>iodine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NZ" dirty="0"/>
              <a:t>In each case you get an </a:t>
            </a:r>
            <a:r>
              <a:rPr lang="en-NZ" b="1" i="1" dirty="0"/>
              <a:t>addition reaction</a:t>
            </a:r>
            <a:r>
              <a:rPr lang="en-NZ" dirty="0"/>
              <a:t>. For example, bromine adds to give 1,2-dibromoethane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/>
              <a:t>A liquid alkene (like cyclohexene) can be shaken with liquid bromine </a:t>
            </a:r>
            <a:r>
              <a:rPr lang="en-NZ" dirty="0" smtClean="0"/>
              <a:t>a colour change from orange/brown to colourless tells you that a reaction has taken place</a:t>
            </a:r>
            <a:endParaRPr lang="en-NZ" dirty="0"/>
          </a:p>
          <a:p>
            <a:endParaRPr lang="en-NZ" dirty="0"/>
          </a:p>
        </p:txBody>
      </p:sp>
      <p:pic>
        <p:nvPicPr>
          <p:cNvPr id="4098" name="Picture 2" descr="http://www.chemguide.co.uk/organicprops/alkenes/etheneb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01008"/>
            <a:ext cx="8676580" cy="147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8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Oxidation of alkenes with </a:t>
            </a:r>
            <a:r>
              <a:rPr lang="en-NZ" dirty="0" smtClean="0"/>
              <a:t>potassium permanganate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the potassium </a:t>
            </a:r>
            <a:r>
              <a:rPr lang="en-NZ" dirty="0" smtClean="0"/>
              <a:t>permanganate </a:t>
            </a:r>
            <a:r>
              <a:rPr lang="en-NZ" dirty="0"/>
              <a:t>solution is acidified with dilute sulphuric acid, the purple solution becomes colourless</a:t>
            </a:r>
            <a:r>
              <a:rPr lang="en-NZ" dirty="0" smtClean="0"/>
              <a:t>.</a:t>
            </a:r>
          </a:p>
          <a:p>
            <a:r>
              <a:rPr lang="en-NZ" dirty="0" smtClean="0"/>
              <a:t>Permanganate ions </a:t>
            </a:r>
            <a:r>
              <a:rPr lang="en-NZ" dirty="0"/>
              <a:t>are a strong oxidising agent, and </a:t>
            </a:r>
            <a:r>
              <a:rPr lang="en-NZ" dirty="0" smtClean="0"/>
              <a:t>oxidise </a:t>
            </a:r>
            <a:r>
              <a:rPr lang="en-NZ" dirty="0" err="1"/>
              <a:t>ethene</a:t>
            </a:r>
            <a:r>
              <a:rPr lang="en-NZ" dirty="0"/>
              <a:t> to </a:t>
            </a:r>
            <a:r>
              <a:rPr lang="en-NZ" dirty="0" smtClean="0"/>
              <a:t>ethan-1,2-diol</a:t>
            </a:r>
            <a:endParaRPr lang="en-NZ" dirty="0"/>
          </a:p>
        </p:txBody>
      </p:sp>
      <p:pic>
        <p:nvPicPr>
          <p:cNvPr id="7170" name="Picture 2" descr="http://www.chemguide.co.uk/organicprops/alkenes/dioleq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6838379" cy="202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Hydration of alkenes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Alcohols are produced by </a:t>
            </a:r>
            <a:r>
              <a:rPr lang="en-NZ" dirty="0"/>
              <a:t>the direct hydration of alkenes - adding water directly to the carbon-carbon double bond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  <a:p>
            <a:r>
              <a:rPr lang="en-NZ" dirty="0" smtClean="0"/>
              <a:t>An acid catalyst is required</a:t>
            </a:r>
            <a:endParaRPr lang="en-NZ" dirty="0"/>
          </a:p>
          <a:p>
            <a:endParaRPr lang="en-NZ" dirty="0"/>
          </a:p>
        </p:txBody>
      </p:sp>
      <p:pic>
        <p:nvPicPr>
          <p:cNvPr id="8194" name="Picture 2" descr="http://www.chemguide.co.uk/organicprops/alkenes/ethanoleq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04" y="4221088"/>
            <a:ext cx="896099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Hydrogenation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Ethene reacts with hydrogen in the presence of a </a:t>
            </a:r>
            <a:r>
              <a:rPr lang="en-NZ" dirty="0" smtClean="0"/>
              <a:t>nickel </a:t>
            </a:r>
            <a:r>
              <a:rPr lang="en-NZ" dirty="0"/>
              <a:t>catalyst at a temperature of about 150°C. Ethane is produced.</a:t>
            </a:r>
          </a:p>
          <a:p>
            <a:endParaRPr lang="en-NZ" dirty="0"/>
          </a:p>
        </p:txBody>
      </p:sp>
      <p:pic>
        <p:nvPicPr>
          <p:cNvPr id="9218" name="Picture 2" descr="http://www.chemguide.co.uk/organicprops/alkenes/c2h4hydro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66220"/>
            <a:ext cx="84969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NZ" dirty="0"/>
              <a:t>Some margarine is made by hydrogenating carbon-carbon double bonds in animal or vegetable fats and oils.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You </a:t>
            </a:r>
            <a:r>
              <a:rPr lang="en-NZ" dirty="0"/>
              <a:t>can recognise the presence of this in foods because the ingredients list will include words showing that it contains "hydrogenated vegetable oils" or "hydrogenated fats".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6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Alkenes and hydrogen halides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All alkenes undergo addition reactions with the hydrogen halides. A hydrogen atom joins to one of the carbon atoms originally in the double bond, and a halogen atom to the other.</a:t>
            </a:r>
          </a:p>
          <a:p>
            <a:r>
              <a:rPr lang="en-NZ" dirty="0"/>
              <a:t>For example, with </a:t>
            </a:r>
            <a:r>
              <a:rPr lang="en-NZ" dirty="0" err="1"/>
              <a:t>ethene</a:t>
            </a:r>
            <a:r>
              <a:rPr lang="en-NZ" dirty="0"/>
              <a:t> and hydrogen chloride, you get </a:t>
            </a:r>
            <a:r>
              <a:rPr lang="en-NZ" dirty="0" err="1"/>
              <a:t>chloroethane</a:t>
            </a:r>
            <a:r>
              <a:rPr lang="en-NZ" dirty="0"/>
              <a:t>:</a:t>
            </a:r>
          </a:p>
          <a:p>
            <a:endParaRPr lang="en-NZ" dirty="0"/>
          </a:p>
        </p:txBody>
      </p:sp>
      <p:pic>
        <p:nvPicPr>
          <p:cNvPr id="5122" name="Picture 2" descr="http://www.chemguide.co.uk/organicprops/alkenes/etheneh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73402"/>
            <a:ext cx="833372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Addition to unsymmetrical </a:t>
            </a:r>
            <a:r>
              <a:rPr lang="en-NZ" dirty="0" smtClean="0"/>
              <a:t>alkenes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1872208"/>
          </a:xfrm>
        </p:spPr>
        <p:txBody>
          <a:bodyPr/>
          <a:lstStyle/>
          <a:p>
            <a:r>
              <a:rPr lang="en-NZ" dirty="0"/>
              <a:t>If </a:t>
            </a:r>
            <a:r>
              <a:rPr lang="en-NZ" dirty="0" err="1"/>
              <a:t>HCl</a:t>
            </a:r>
            <a:r>
              <a:rPr lang="en-NZ" dirty="0"/>
              <a:t> adds to an unsymmetrical alkene like propene, there are two possible ways it could add. </a:t>
            </a:r>
          </a:p>
        </p:txBody>
      </p:sp>
      <p:pic>
        <p:nvPicPr>
          <p:cNvPr id="6146" name="Picture 2" descr="http://www.chemguide.co.uk/organicprops/alkenes/propeneh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2" y="2014786"/>
            <a:ext cx="854702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rmAutofit lnSpcReduction="10000"/>
          </a:bodyPr>
          <a:lstStyle/>
          <a:p>
            <a:r>
              <a:rPr lang="en-NZ" dirty="0"/>
              <a:t>This is in line with </a:t>
            </a:r>
            <a:r>
              <a:rPr lang="en-NZ" b="1" i="1" dirty="0" err="1"/>
              <a:t>Markovnikov's</a:t>
            </a:r>
            <a:r>
              <a:rPr lang="en-NZ" b="1" i="1" dirty="0"/>
              <a:t> Rule</a:t>
            </a:r>
            <a:r>
              <a:rPr lang="en-NZ" dirty="0"/>
              <a:t> </a:t>
            </a:r>
            <a:endParaRPr lang="en-NZ" dirty="0" smtClean="0"/>
          </a:p>
          <a:p>
            <a:r>
              <a:rPr lang="en-NZ" dirty="0" smtClean="0"/>
              <a:t>When </a:t>
            </a:r>
            <a:r>
              <a:rPr lang="en-NZ" dirty="0"/>
              <a:t>a compound HX is added to an unsymmetrical alkene, the hydrogen becomes attached to the carbon with the most </a:t>
            </a:r>
            <a:r>
              <a:rPr lang="en-NZ" dirty="0" err="1"/>
              <a:t>hydrogens</a:t>
            </a:r>
            <a:r>
              <a:rPr lang="en-NZ" dirty="0"/>
              <a:t> attached to it already.</a:t>
            </a:r>
          </a:p>
          <a:p>
            <a:r>
              <a:rPr lang="en-NZ" dirty="0"/>
              <a:t>In this case, the hydrogen becomes attached to the CH</a:t>
            </a:r>
            <a:r>
              <a:rPr lang="en-NZ" baseline="-25000" dirty="0"/>
              <a:t>2</a:t>
            </a:r>
            <a:r>
              <a:rPr lang="en-NZ" dirty="0"/>
              <a:t> group, because the CH</a:t>
            </a:r>
            <a:r>
              <a:rPr lang="en-NZ" baseline="-25000" dirty="0"/>
              <a:t>2</a:t>
            </a:r>
            <a:r>
              <a:rPr lang="en-NZ" dirty="0"/>
              <a:t> group has more </a:t>
            </a:r>
            <a:r>
              <a:rPr lang="en-NZ" dirty="0" err="1"/>
              <a:t>hydrogens</a:t>
            </a:r>
            <a:r>
              <a:rPr lang="en-NZ" dirty="0"/>
              <a:t> than the CH group.</a:t>
            </a:r>
          </a:p>
          <a:p>
            <a:r>
              <a:rPr lang="en-NZ" dirty="0"/>
              <a:t>Notice that only the </a:t>
            </a:r>
            <a:r>
              <a:rPr lang="en-NZ" dirty="0" err="1"/>
              <a:t>hydrogens</a:t>
            </a:r>
            <a:r>
              <a:rPr lang="en-NZ" dirty="0"/>
              <a:t> directly attached to the carbon atoms at either end of the double bond count. The ones in the CH</a:t>
            </a:r>
            <a:r>
              <a:rPr lang="en-NZ" baseline="-25000" dirty="0"/>
              <a:t>3</a:t>
            </a:r>
            <a:r>
              <a:rPr lang="en-NZ" dirty="0"/>
              <a:t> group are totally irrelevant.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11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NZ" dirty="0"/>
              <a:t>Alkenes are a family of hydrocarbons </a:t>
            </a:r>
            <a:r>
              <a:rPr lang="en-NZ" dirty="0" smtClean="0"/>
              <a:t>containing </a:t>
            </a:r>
            <a:r>
              <a:rPr lang="en-NZ" dirty="0"/>
              <a:t>a carbon-carbon double bond.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The </a:t>
            </a:r>
            <a:r>
              <a:rPr lang="en-NZ" dirty="0"/>
              <a:t>first two are</a:t>
            </a:r>
            <a:r>
              <a:rPr lang="en-NZ" dirty="0" smtClean="0"/>
              <a:t>: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/>
              <a:t>You can work out the formula of any of them using: </a:t>
            </a:r>
            <a:r>
              <a:rPr lang="en-NZ" b="1" dirty="0"/>
              <a:t>C</a:t>
            </a:r>
            <a:r>
              <a:rPr lang="en-NZ" b="1" baseline="-25000" dirty="0"/>
              <a:t>n</a:t>
            </a:r>
            <a:r>
              <a:rPr lang="en-NZ" b="1" dirty="0"/>
              <a:t>H</a:t>
            </a:r>
            <a:r>
              <a:rPr lang="en-NZ" b="1" baseline="-25000" dirty="0"/>
              <a:t>2n</a:t>
            </a:r>
            <a:endParaRPr lang="en-NZ" dirty="0"/>
          </a:p>
          <a:p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45514"/>
              </p:ext>
            </p:extLst>
          </p:nvPr>
        </p:nvGraphicFramePr>
        <p:xfrm>
          <a:off x="1907704" y="3068960"/>
          <a:ext cx="4443968" cy="1371600"/>
        </p:xfrm>
        <a:graphic>
          <a:graphicData uri="http://schemas.openxmlformats.org/drawingml/2006/table">
            <a:tbl>
              <a:tblPr/>
              <a:tblGrid>
                <a:gridCol w="2221984"/>
                <a:gridCol w="22219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4000" dirty="0" err="1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ethene</a:t>
                      </a:r>
                      <a:endParaRPr lang="en-NZ" sz="4000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0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</a:t>
                      </a:r>
                      <a:r>
                        <a:rPr lang="en-NZ" sz="4000" baseline="-250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NZ" sz="40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H</a:t>
                      </a:r>
                      <a:r>
                        <a:rPr lang="en-NZ" sz="4000" baseline="-25000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NZ" sz="4000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400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propene</a:t>
                      </a: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40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</a:t>
                      </a:r>
                      <a:r>
                        <a:rPr lang="en-NZ" sz="4000" baseline="-250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3</a:t>
                      </a:r>
                      <a:r>
                        <a:rPr lang="en-NZ" sz="40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H</a:t>
                      </a:r>
                      <a:r>
                        <a:rPr lang="en-NZ" sz="4000" baseline="-250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NZ" sz="4000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0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NZ" dirty="0" smtClean="0"/>
              <a:t>Isomers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NZ" dirty="0"/>
              <a:t>All the alkenes with 4 or more carbon atoms in them show </a:t>
            </a:r>
            <a:r>
              <a:rPr lang="en-NZ" b="1" i="1" dirty="0"/>
              <a:t>structural isomerism</a:t>
            </a:r>
            <a:r>
              <a:rPr lang="en-NZ" dirty="0"/>
              <a:t>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This </a:t>
            </a:r>
            <a:r>
              <a:rPr lang="en-NZ" dirty="0"/>
              <a:t>means that there are two or more different structural formulae that you can draw for each molecular formula.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95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288" y="274638"/>
            <a:ext cx="1522512" cy="1143000"/>
          </a:xfrm>
        </p:spPr>
        <p:txBody>
          <a:bodyPr/>
          <a:lstStyle/>
          <a:p>
            <a:r>
              <a:rPr lang="en-NZ" dirty="0"/>
              <a:t>C</a:t>
            </a:r>
            <a:r>
              <a:rPr lang="en-NZ" baseline="-25000" dirty="0"/>
              <a:t>4</a:t>
            </a:r>
            <a:r>
              <a:rPr lang="en-NZ" dirty="0"/>
              <a:t>H</a:t>
            </a:r>
            <a:r>
              <a:rPr lang="en-NZ" baseline="-25000" dirty="0"/>
              <a:t>8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 descr="http://www.chemguide.co.uk/organicprops/alkenes/buteneis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5472608" cy="616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8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/>
          </a:bodyPr>
          <a:lstStyle/>
          <a:p>
            <a:r>
              <a:rPr lang="en-NZ" dirty="0"/>
              <a:t>Use the molecular models to </a:t>
            </a:r>
            <a:r>
              <a:rPr lang="en-NZ" dirty="0" smtClean="0"/>
              <a:t>build </a:t>
            </a:r>
            <a:r>
              <a:rPr lang="en-NZ" dirty="0"/>
              <a:t>butane and but-2-ene </a:t>
            </a:r>
          </a:p>
        </p:txBody>
      </p:sp>
    </p:spTree>
    <p:extLst>
      <p:ext uri="{BB962C8B-B14F-4D97-AF65-F5344CB8AC3E}">
        <p14:creationId xmlns:p14="http://schemas.microsoft.com/office/powerpoint/2010/main" val="16401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Geometric (</a:t>
            </a:r>
            <a:r>
              <a:rPr lang="en-NZ" dirty="0" err="1"/>
              <a:t>cis</a:t>
            </a:r>
            <a:r>
              <a:rPr lang="en-NZ" dirty="0"/>
              <a:t>-trans) isomerism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44416"/>
          </a:xfrm>
        </p:spPr>
        <p:txBody>
          <a:bodyPr>
            <a:normAutofit/>
          </a:bodyPr>
          <a:lstStyle/>
          <a:p>
            <a:r>
              <a:rPr lang="en-NZ" dirty="0"/>
              <a:t>The carbon-carbon double bond doesn't allow any rotation about it. That means that it is possible to have the CH</a:t>
            </a:r>
            <a:r>
              <a:rPr lang="en-NZ" baseline="-25000" dirty="0"/>
              <a:t>3</a:t>
            </a:r>
            <a:r>
              <a:rPr lang="en-NZ" dirty="0"/>
              <a:t> groups on either end of the molecule locked either on one side of the molecule or opposite each other</a:t>
            </a:r>
            <a:r>
              <a:rPr lang="en-NZ" dirty="0" smtClean="0"/>
              <a:t>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89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687320"/>
            <a:ext cx="8229600" cy="4525963"/>
          </a:xfrm>
        </p:spPr>
        <p:txBody>
          <a:bodyPr/>
          <a:lstStyle/>
          <a:p>
            <a:r>
              <a:rPr lang="en-NZ" dirty="0"/>
              <a:t>These are called cis-but-2-ene (where the groups are on the same side) or trans-but-2-ene (where they are on opposite sides).</a:t>
            </a:r>
          </a:p>
          <a:p>
            <a:endParaRPr lang="en-NZ" dirty="0"/>
          </a:p>
        </p:txBody>
      </p:sp>
      <p:pic>
        <p:nvPicPr>
          <p:cNvPr id="1026" name="Picture 2" descr="http://www.chemguide.co.uk/organicprops/alkenes/butenecistra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708920"/>
            <a:ext cx="818282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5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143" y="260648"/>
            <a:ext cx="8229600" cy="1143000"/>
          </a:xfrm>
        </p:spPr>
        <p:txBody>
          <a:bodyPr/>
          <a:lstStyle/>
          <a:p>
            <a:r>
              <a:rPr lang="en-NZ" dirty="0" smtClean="0"/>
              <a:t>Making alkenes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Dehydration of </a:t>
            </a:r>
            <a:r>
              <a:rPr lang="en-NZ" b="1" dirty="0" smtClean="0"/>
              <a:t>alcohols – an elimination reaction </a:t>
            </a:r>
          </a:p>
          <a:p>
            <a:r>
              <a:rPr lang="en-NZ" dirty="0"/>
              <a:t>The acid catalysts normally used are either concentrated sulphuric acid or concentrated phosphoric(V) acid, H</a:t>
            </a:r>
            <a:r>
              <a:rPr lang="en-NZ" baseline="-25000" dirty="0"/>
              <a:t>3</a:t>
            </a:r>
            <a:r>
              <a:rPr lang="en-NZ" dirty="0"/>
              <a:t>PO</a:t>
            </a:r>
            <a:r>
              <a:rPr lang="en-NZ" baseline="-25000" dirty="0"/>
              <a:t>4</a:t>
            </a:r>
            <a:r>
              <a:rPr lang="en-NZ" dirty="0"/>
              <a:t>.</a:t>
            </a:r>
          </a:p>
          <a:p>
            <a:endParaRPr lang="en-NZ" dirty="0"/>
          </a:p>
        </p:txBody>
      </p:sp>
      <p:pic>
        <p:nvPicPr>
          <p:cNvPr id="3074" name="Picture 2" descr="http://www.chemguide.co.uk/organicprops/alkenes/h2so4c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05164"/>
            <a:ext cx="838520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2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Physical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Boiling Points</a:t>
            </a:r>
          </a:p>
          <a:p>
            <a:r>
              <a:rPr lang="en-NZ" dirty="0" smtClean="0"/>
              <a:t>The </a:t>
            </a:r>
            <a:r>
              <a:rPr lang="en-NZ" dirty="0"/>
              <a:t>boiling point of each alkene is very similar to that of the alkane with the same number of carbon atoms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pPr marL="0" indent="0">
              <a:buNone/>
            </a:pPr>
            <a:r>
              <a:rPr lang="en-NZ" dirty="0"/>
              <a:t>Solubility</a:t>
            </a:r>
          </a:p>
          <a:p>
            <a:r>
              <a:rPr lang="en-NZ" dirty="0"/>
              <a:t>Alkenes are virtually insoluble in water, but dissolve in organic solvents.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26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100</TotalTime>
  <Words>605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15th June 2012 Alkenes</vt:lpstr>
      <vt:lpstr>PowerPoint Presentation</vt:lpstr>
      <vt:lpstr>Isomers </vt:lpstr>
      <vt:lpstr>C4H8</vt:lpstr>
      <vt:lpstr>Use the molecular models to build butane and but-2-ene </vt:lpstr>
      <vt:lpstr>Geometric (cis-trans) isomerism</vt:lpstr>
      <vt:lpstr>PowerPoint Presentation</vt:lpstr>
      <vt:lpstr>Making alkenes</vt:lpstr>
      <vt:lpstr>Physical properties</vt:lpstr>
      <vt:lpstr>Chemical properties</vt:lpstr>
      <vt:lpstr>Ethene and chlorine or bromine or iodine</vt:lpstr>
      <vt:lpstr>Oxidation of alkenes with potassium permanganate</vt:lpstr>
      <vt:lpstr>Hydration of alkenes</vt:lpstr>
      <vt:lpstr>Hydrogenation</vt:lpstr>
      <vt:lpstr>PowerPoint Presentation</vt:lpstr>
      <vt:lpstr>Alkenes and hydrogen halides</vt:lpstr>
      <vt:lpstr>Addition to unsymmetrical alkenes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15th June 2012 Alkenes</dc:title>
  <dc:creator>L Fortes</dc:creator>
  <cp:lastModifiedBy>L Fortes</cp:lastModifiedBy>
  <cp:revision>12</cp:revision>
  <dcterms:created xsi:type="dcterms:W3CDTF">2012-06-13T03:14:27Z</dcterms:created>
  <dcterms:modified xsi:type="dcterms:W3CDTF">2012-06-15T03:25:15Z</dcterms:modified>
</cp:coreProperties>
</file>