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70C0"/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6994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179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2126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5113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table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44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516688" cy="549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872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8429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2731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458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654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09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2851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7732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3017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69B5A-8FC0-4154-B97C-1B4E3B37C282}" type="datetimeFigureOut">
              <a:rPr lang="en-NZ" smtClean="0"/>
              <a:t>3/12/2014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3842-7EE5-4F46-9178-532BA3D8269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9434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Naming </a:t>
            </a:r>
            <a:r>
              <a:rPr lang="en-NZ" dirty="0" smtClean="0"/>
              <a:t>organic compounds</a:t>
            </a:r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en-NZ" dirty="0" smtClean="0"/>
              <a:t>AIM – to be able to </a:t>
            </a:r>
            <a:r>
              <a:rPr lang="en-NZ" dirty="0"/>
              <a:t>name </a:t>
            </a:r>
            <a:r>
              <a:rPr lang="en-NZ" dirty="0" smtClean="0"/>
              <a:t>an </a:t>
            </a:r>
            <a:r>
              <a:rPr lang="en-NZ" dirty="0"/>
              <a:t>organic compound </a:t>
            </a:r>
            <a:r>
              <a:rPr lang="en-NZ" dirty="0" smtClean="0"/>
              <a:t>from </a:t>
            </a:r>
            <a:r>
              <a:rPr lang="en-NZ" dirty="0"/>
              <a:t>its structural </a:t>
            </a:r>
            <a:r>
              <a:rPr lang="en-NZ" dirty="0" smtClean="0"/>
              <a:t>formula and vice </a:t>
            </a:r>
            <a:r>
              <a:rPr lang="en-NZ" dirty="0"/>
              <a:t>v</a:t>
            </a:r>
            <a:r>
              <a:rPr lang="en-NZ" dirty="0" smtClean="0"/>
              <a:t>ersa.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12192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A modern organic name is simply a code. Each part of the name gives you some useful information about the compound.</a:t>
            </a:r>
          </a:p>
        </p:txBody>
      </p:sp>
    </p:spTree>
    <p:extLst>
      <p:ext uri="{BB962C8B-B14F-4D97-AF65-F5344CB8AC3E}">
        <p14:creationId xmlns:p14="http://schemas.microsoft.com/office/powerpoint/2010/main" val="117608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/>
              <a:t>Counting the carbon </a:t>
            </a:r>
            <a:r>
              <a:rPr lang="en-NZ" dirty="0" smtClean="0"/>
              <a:t>atoms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4546848" cy="5400600"/>
          </a:xfrm>
        </p:spPr>
        <p:txBody>
          <a:bodyPr>
            <a:normAutofit/>
          </a:bodyPr>
          <a:lstStyle/>
          <a:p>
            <a:r>
              <a:rPr lang="en-NZ" dirty="0"/>
              <a:t>You will need to remember the codes for the number of carbon atoms in a chain up to </a:t>
            </a:r>
            <a:r>
              <a:rPr lang="en-NZ" dirty="0" smtClean="0"/>
              <a:t>8 </a:t>
            </a:r>
            <a:r>
              <a:rPr lang="en-NZ" dirty="0"/>
              <a:t>carbons. There is no easy way around this - you have got to learn them.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18485"/>
              </p:ext>
            </p:extLst>
          </p:nvPr>
        </p:nvGraphicFramePr>
        <p:xfrm>
          <a:off x="5076056" y="1052736"/>
          <a:ext cx="3456384" cy="5562600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</a:tblGrid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 b="1" dirty="0" smtClean="0">
                          <a:latin typeface="Helvetica, Arial"/>
                        </a:rPr>
                        <a:t>code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b="1">
                          <a:latin typeface="Helvetica, Arial"/>
                        </a:rPr>
                        <a:t>no of carbons</a:t>
                      </a:r>
                      <a:endParaRPr lang="en-NZ" sz="320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meth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1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>
                          <a:latin typeface="Helvetica, Arial"/>
                        </a:rPr>
                        <a:t>eth</a:t>
                      </a:r>
                      <a:endParaRPr lang="en-NZ" sz="320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2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>
                          <a:latin typeface="Helvetica, Arial"/>
                        </a:rPr>
                        <a:t>prop</a:t>
                      </a:r>
                      <a:endParaRPr lang="en-NZ" sz="320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3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>
                          <a:latin typeface="Helvetica, Arial"/>
                        </a:rPr>
                        <a:t>but</a:t>
                      </a:r>
                      <a:endParaRPr lang="en-NZ" sz="320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4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>
                          <a:latin typeface="Helvetica, Arial"/>
                        </a:rPr>
                        <a:t>pent</a:t>
                      </a:r>
                      <a:endParaRPr lang="en-NZ" sz="320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>
                          <a:latin typeface="Helvetica, Arial"/>
                        </a:rPr>
                        <a:t>5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hex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>
                          <a:latin typeface="Helvetica, Arial"/>
                        </a:rPr>
                        <a:t>6</a:t>
                      </a:r>
                      <a:endParaRPr lang="en-NZ" sz="3200" dirty="0"/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err="1" smtClean="0">
                          <a:latin typeface="Helvetica, Arial"/>
                        </a:rPr>
                        <a:t>hept</a:t>
                      </a:r>
                      <a:endParaRPr lang="en-NZ" sz="3200" dirty="0">
                        <a:latin typeface="Helvetica, 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>
                          <a:latin typeface="Helvetica, Arial"/>
                        </a:rPr>
                        <a:t>7</a:t>
                      </a:r>
                      <a:endParaRPr lang="en-NZ" sz="3200" dirty="0">
                        <a:latin typeface="Helvetica, 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274899">
                <a:tc>
                  <a:txBody>
                    <a:bodyPr/>
                    <a:lstStyle/>
                    <a:p>
                      <a:pPr algn="ctr"/>
                      <a:r>
                        <a:rPr lang="en-NZ" sz="3200" smtClean="0">
                          <a:latin typeface="Helvetica, Arial"/>
                        </a:rPr>
                        <a:t>oct</a:t>
                      </a:r>
                      <a:endParaRPr lang="en-NZ" sz="3200" dirty="0">
                        <a:latin typeface="Helvetica, 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3200" dirty="0" smtClean="0">
                          <a:latin typeface="Helvetica, Arial"/>
                        </a:rPr>
                        <a:t>8</a:t>
                      </a:r>
                      <a:endParaRPr lang="en-NZ" sz="3200" dirty="0">
                        <a:latin typeface="Helvetica, Arial"/>
                      </a:endParaRPr>
                    </a:p>
                  </a:txBody>
                  <a:tcPr marL="38100" marR="38100" marT="38100" marB="381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95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NZ" dirty="0"/>
              <a:t>Types of carbon-carbon </a:t>
            </a:r>
            <a:r>
              <a:rPr lang="en-NZ" dirty="0" smtClean="0"/>
              <a:t>bonds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>
            <a:normAutofit lnSpcReduction="10000"/>
          </a:bodyPr>
          <a:lstStyle/>
          <a:p>
            <a:r>
              <a:rPr lang="en-NZ" sz="2800" dirty="0"/>
              <a:t>Whether or not the compound contains a carbon-carbon double bond is shown by the </a:t>
            </a:r>
            <a:r>
              <a:rPr lang="en-NZ" sz="2800" dirty="0" smtClean="0"/>
              <a:t>letters </a:t>
            </a:r>
            <a:r>
              <a:rPr lang="en-NZ" sz="2800" dirty="0"/>
              <a:t>immediately after the code for the chain length</a:t>
            </a:r>
            <a:r>
              <a:rPr lang="en-NZ" sz="2800" dirty="0" smtClean="0"/>
              <a:t>.</a:t>
            </a:r>
          </a:p>
          <a:p>
            <a:endParaRPr lang="en-NZ" sz="2800" dirty="0" smtClean="0"/>
          </a:p>
          <a:p>
            <a:endParaRPr lang="en-NZ" sz="2800" dirty="0"/>
          </a:p>
          <a:p>
            <a:endParaRPr lang="en-NZ" sz="2800" dirty="0" smtClean="0"/>
          </a:p>
          <a:p>
            <a:endParaRPr lang="en-NZ" sz="2800" dirty="0"/>
          </a:p>
          <a:p>
            <a:endParaRPr lang="en-NZ" sz="2800" dirty="0" smtClean="0"/>
          </a:p>
          <a:p>
            <a:r>
              <a:rPr lang="en-NZ" sz="2800" dirty="0"/>
              <a:t>For example, </a:t>
            </a:r>
            <a:r>
              <a:rPr lang="en-NZ" sz="2800" b="1" i="1" dirty="0"/>
              <a:t>butane</a:t>
            </a:r>
            <a:r>
              <a:rPr lang="en-NZ" sz="2800" dirty="0"/>
              <a:t> means four carbons in a chain with no double bond.</a:t>
            </a:r>
          </a:p>
          <a:p>
            <a:r>
              <a:rPr lang="en-NZ" sz="2800" b="1" i="1" dirty="0"/>
              <a:t>Propene</a:t>
            </a:r>
            <a:r>
              <a:rPr lang="en-NZ" sz="2800" dirty="0"/>
              <a:t> means three carbons in a chain with a double bond between two of the carbons.</a:t>
            </a:r>
          </a:p>
          <a:p>
            <a:endParaRPr lang="en-NZ" sz="2800" dirty="0"/>
          </a:p>
          <a:p>
            <a:endParaRPr lang="en-N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931707"/>
              </p:ext>
            </p:extLst>
          </p:nvPr>
        </p:nvGraphicFramePr>
        <p:xfrm>
          <a:off x="539552" y="2276872"/>
          <a:ext cx="7848872" cy="2316480"/>
        </p:xfrm>
        <a:graphic>
          <a:graphicData uri="http://schemas.openxmlformats.org/drawingml/2006/table">
            <a:tbl>
              <a:tblPr/>
              <a:tblGrid>
                <a:gridCol w="1293066"/>
                <a:gridCol w="6555806"/>
              </a:tblGrid>
              <a:tr h="435104">
                <a:tc>
                  <a:txBody>
                    <a:bodyPr/>
                    <a:lstStyle/>
                    <a:p>
                      <a:pPr algn="ctr"/>
                      <a:r>
                        <a:rPr lang="en-NZ" sz="2800" b="1" dirty="0">
                          <a:latin typeface="Helvetica, Arial"/>
                        </a:rPr>
                        <a:t>code</a:t>
                      </a:r>
                      <a:endParaRPr lang="en-NZ" sz="2800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b="1" dirty="0">
                          <a:latin typeface="Helvetica, Arial"/>
                        </a:rPr>
                        <a:t>means</a:t>
                      </a:r>
                      <a:endParaRPr lang="en-NZ" sz="2800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err="1" smtClean="0">
                          <a:latin typeface="Helvetica, Arial"/>
                        </a:rPr>
                        <a:t>ane</a:t>
                      </a:r>
                      <a:endParaRPr lang="en-NZ" sz="2800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2800" dirty="0">
                          <a:latin typeface="Helvetica, Arial"/>
                        </a:rPr>
                        <a:t>only carbon-carbon single bonds</a:t>
                      </a:r>
                      <a:endParaRPr lang="en-NZ" sz="2800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err="1" smtClean="0">
                          <a:latin typeface="Helvetica, Arial"/>
                        </a:rPr>
                        <a:t>ene</a:t>
                      </a:r>
                      <a:endParaRPr lang="en-NZ" sz="2800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>
                          <a:latin typeface="Helvetica, Arial"/>
                        </a:rPr>
                        <a:t>contains</a:t>
                      </a:r>
                      <a:r>
                        <a:rPr lang="fr-FR" sz="2800" dirty="0">
                          <a:latin typeface="Helvetica, Arial"/>
                        </a:rPr>
                        <a:t> a </a:t>
                      </a:r>
                      <a:r>
                        <a:rPr lang="fr-FR" sz="2800" dirty="0" err="1">
                          <a:latin typeface="Helvetica, Arial"/>
                        </a:rPr>
                        <a:t>carbon-carbon</a:t>
                      </a:r>
                      <a:r>
                        <a:rPr lang="fr-FR" sz="2800" dirty="0">
                          <a:latin typeface="Helvetica, Arial"/>
                        </a:rPr>
                        <a:t> double bond</a:t>
                      </a:r>
                      <a:endParaRPr lang="fr-FR" sz="2800" dirty="0"/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NZ" sz="2800" dirty="0" err="1" smtClean="0">
                          <a:latin typeface="Helvetica, Arial"/>
                        </a:rPr>
                        <a:t>yne</a:t>
                      </a:r>
                      <a:endParaRPr lang="en-NZ" sz="2800" dirty="0">
                        <a:latin typeface="Helvetica, Arial"/>
                      </a:endParaRP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err="1" smtClean="0">
                          <a:latin typeface="Helvetica, Arial"/>
                        </a:rPr>
                        <a:t>contains</a:t>
                      </a:r>
                      <a:r>
                        <a:rPr lang="fr-FR" sz="2800" dirty="0" smtClean="0">
                          <a:latin typeface="Helvetica, Arial"/>
                        </a:rPr>
                        <a:t> a </a:t>
                      </a:r>
                      <a:r>
                        <a:rPr lang="fr-FR" sz="2800" dirty="0" err="1" smtClean="0">
                          <a:latin typeface="Helvetica, Arial"/>
                        </a:rPr>
                        <a:t>carbon-carbon</a:t>
                      </a:r>
                      <a:r>
                        <a:rPr lang="fr-FR" sz="2800" dirty="0" smtClean="0">
                          <a:latin typeface="Helvetica, Arial"/>
                        </a:rPr>
                        <a:t> triple bond</a:t>
                      </a:r>
                      <a:endParaRPr lang="fr-FR" sz="2800" dirty="0">
                        <a:latin typeface="Helvetica, Arial"/>
                      </a:endParaRPr>
                    </a:p>
                  </a:txBody>
                  <a:tcPr marL="76200" marR="76200" marT="762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450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NZ" dirty="0" smtClean="0"/>
              <a:t>Families </a:t>
            </a:r>
            <a:r>
              <a:rPr lang="en-NZ" dirty="0"/>
              <a:t>of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16624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Most of the organic molecule is unreactive   C---H bonds are very stable.</a:t>
            </a:r>
          </a:p>
          <a:p>
            <a:endParaRPr lang="en-NZ" dirty="0"/>
          </a:p>
          <a:p>
            <a:r>
              <a:rPr lang="en-NZ" dirty="0" smtClean="0"/>
              <a:t>The reactions take place in the non- C---H part of the molecule called the </a:t>
            </a:r>
            <a:r>
              <a:rPr lang="en-NZ" u="sng" dirty="0" smtClean="0"/>
              <a:t>functional group</a:t>
            </a:r>
          </a:p>
          <a:p>
            <a:endParaRPr lang="en-NZ" dirty="0"/>
          </a:p>
          <a:p>
            <a:r>
              <a:rPr lang="en-NZ" dirty="0" smtClean="0"/>
              <a:t>This means that however big or small the molecule is the reactions will be the same </a:t>
            </a:r>
          </a:p>
          <a:p>
            <a:endParaRPr lang="en-NZ" dirty="0"/>
          </a:p>
          <a:p>
            <a:r>
              <a:rPr lang="en-NZ" dirty="0" smtClean="0"/>
              <a:t>Molecules with the same functional group and so therefore the same reactions are called </a:t>
            </a:r>
            <a:r>
              <a:rPr lang="en-NZ" u="sng" dirty="0" err="1" smtClean="0"/>
              <a:t>homologeous</a:t>
            </a:r>
            <a:r>
              <a:rPr lang="en-NZ" u="sng" dirty="0" smtClean="0"/>
              <a:t> series</a:t>
            </a:r>
            <a:endParaRPr lang="en-NZ" u="sng" dirty="0"/>
          </a:p>
        </p:txBody>
      </p:sp>
    </p:spTree>
    <p:extLst>
      <p:ext uri="{BB962C8B-B14F-4D97-AF65-F5344CB8AC3E}">
        <p14:creationId xmlns:p14="http://schemas.microsoft.com/office/powerpoint/2010/main" val="21596551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99</TotalTime>
  <Words>251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Naming organic compounds</vt:lpstr>
      <vt:lpstr>PowerPoint Presentation</vt:lpstr>
      <vt:lpstr>Counting the carbon atoms</vt:lpstr>
      <vt:lpstr>Types of carbon-carbon bonds</vt:lpstr>
      <vt:lpstr>Families of compounds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7th June 2012 Naming organic compounds</dc:title>
  <dc:creator>L Fortes</dc:creator>
  <cp:lastModifiedBy>Lisa Fortes</cp:lastModifiedBy>
  <cp:revision>8</cp:revision>
  <dcterms:created xsi:type="dcterms:W3CDTF">2012-06-06T07:49:09Z</dcterms:created>
  <dcterms:modified xsi:type="dcterms:W3CDTF">2014-12-02T23:08:06Z</dcterms:modified>
</cp:coreProperties>
</file>