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59" r:id="rId4"/>
    <p:sldId id="271" r:id="rId5"/>
    <p:sldId id="260" r:id="rId6"/>
    <p:sldId id="272" r:id="rId7"/>
    <p:sldId id="263" r:id="rId8"/>
    <p:sldId id="273" r:id="rId9"/>
    <p:sldId id="266" r:id="rId10"/>
    <p:sldId id="267" r:id="rId11"/>
    <p:sldId id="268" r:id="rId12"/>
    <p:sldId id="269" r:id="rId13"/>
    <p:sldId id="270"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4088F7A-4679-452F-BF14-F7238BEF3C58}" type="datetimeFigureOut">
              <a:rPr lang="en-NZ" smtClean="0"/>
              <a:t>2/08/2012</a:t>
            </a:fld>
            <a:endParaRPr lang="en-N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FC6F7D4-1AA3-47DD-A5F9-E443FABE0C75}" type="slidenum">
              <a:rPr lang="en-NZ" smtClean="0"/>
              <a:t>‹#›</a:t>
            </a:fld>
            <a:endParaRPr lang="en-NZ"/>
          </a:p>
        </p:txBody>
      </p:sp>
    </p:spTree>
    <p:extLst>
      <p:ext uri="{BB962C8B-B14F-4D97-AF65-F5344CB8AC3E}">
        <p14:creationId xmlns:p14="http://schemas.microsoft.com/office/powerpoint/2010/main" val="23372024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AF46DCA0-1FB0-48D4-83BB-36190E5EFCC5}" type="datetimeFigureOut">
              <a:rPr lang="en-NZ" smtClean="0"/>
              <a:t>2/08/2012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C0376DC-26D3-4415-9455-A84E9ABCE2EA}" type="slidenum">
              <a:rPr lang="en-NZ" smtClean="0"/>
              <a:t>‹#›</a:t>
            </a:fld>
            <a:endParaRPr lang="en-NZ"/>
          </a:p>
        </p:txBody>
      </p:sp>
    </p:spTree>
    <p:extLst>
      <p:ext uri="{BB962C8B-B14F-4D97-AF65-F5344CB8AC3E}">
        <p14:creationId xmlns:p14="http://schemas.microsoft.com/office/powerpoint/2010/main" val="424962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F46DCA0-1FB0-48D4-83BB-36190E5EFCC5}" type="datetimeFigureOut">
              <a:rPr lang="en-NZ" smtClean="0"/>
              <a:t>2/08/2012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C0376DC-26D3-4415-9455-A84E9ABCE2EA}" type="slidenum">
              <a:rPr lang="en-NZ" smtClean="0"/>
              <a:t>‹#›</a:t>
            </a:fld>
            <a:endParaRPr lang="en-NZ"/>
          </a:p>
        </p:txBody>
      </p:sp>
    </p:spTree>
    <p:extLst>
      <p:ext uri="{BB962C8B-B14F-4D97-AF65-F5344CB8AC3E}">
        <p14:creationId xmlns:p14="http://schemas.microsoft.com/office/powerpoint/2010/main" val="2829792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F46DCA0-1FB0-48D4-83BB-36190E5EFCC5}" type="datetimeFigureOut">
              <a:rPr lang="en-NZ" smtClean="0"/>
              <a:t>2/08/2012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C0376DC-26D3-4415-9455-A84E9ABCE2EA}" type="slidenum">
              <a:rPr lang="en-NZ" smtClean="0"/>
              <a:t>‹#›</a:t>
            </a:fld>
            <a:endParaRPr lang="en-NZ"/>
          </a:p>
        </p:txBody>
      </p:sp>
    </p:spTree>
    <p:extLst>
      <p:ext uri="{BB962C8B-B14F-4D97-AF65-F5344CB8AC3E}">
        <p14:creationId xmlns:p14="http://schemas.microsoft.com/office/powerpoint/2010/main" val="385738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F46DCA0-1FB0-48D4-83BB-36190E5EFCC5}" type="datetimeFigureOut">
              <a:rPr lang="en-NZ" smtClean="0"/>
              <a:t>2/08/2012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C0376DC-26D3-4415-9455-A84E9ABCE2EA}" type="slidenum">
              <a:rPr lang="en-NZ" smtClean="0"/>
              <a:t>‹#›</a:t>
            </a:fld>
            <a:endParaRPr lang="en-NZ"/>
          </a:p>
        </p:txBody>
      </p:sp>
    </p:spTree>
    <p:extLst>
      <p:ext uri="{BB962C8B-B14F-4D97-AF65-F5344CB8AC3E}">
        <p14:creationId xmlns:p14="http://schemas.microsoft.com/office/powerpoint/2010/main" val="303124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46DCA0-1FB0-48D4-83BB-36190E5EFCC5}" type="datetimeFigureOut">
              <a:rPr lang="en-NZ" smtClean="0"/>
              <a:t>2/08/2012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C0376DC-26D3-4415-9455-A84E9ABCE2EA}" type="slidenum">
              <a:rPr lang="en-NZ" smtClean="0"/>
              <a:t>‹#›</a:t>
            </a:fld>
            <a:endParaRPr lang="en-NZ"/>
          </a:p>
        </p:txBody>
      </p:sp>
    </p:spTree>
    <p:extLst>
      <p:ext uri="{BB962C8B-B14F-4D97-AF65-F5344CB8AC3E}">
        <p14:creationId xmlns:p14="http://schemas.microsoft.com/office/powerpoint/2010/main" val="257660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AF46DCA0-1FB0-48D4-83BB-36190E5EFCC5}" type="datetimeFigureOut">
              <a:rPr lang="en-NZ" smtClean="0"/>
              <a:t>2/08/2012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C0376DC-26D3-4415-9455-A84E9ABCE2EA}" type="slidenum">
              <a:rPr lang="en-NZ" smtClean="0"/>
              <a:t>‹#›</a:t>
            </a:fld>
            <a:endParaRPr lang="en-NZ"/>
          </a:p>
        </p:txBody>
      </p:sp>
    </p:spTree>
    <p:extLst>
      <p:ext uri="{BB962C8B-B14F-4D97-AF65-F5344CB8AC3E}">
        <p14:creationId xmlns:p14="http://schemas.microsoft.com/office/powerpoint/2010/main" val="191395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AF46DCA0-1FB0-48D4-83BB-36190E5EFCC5}" type="datetimeFigureOut">
              <a:rPr lang="en-NZ" smtClean="0"/>
              <a:t>2/08/2012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EC0376DC-26D3-4415-9455-A84E9ABCE2EA}" type="slidenum">
              <a:rPr lang="en-NZ" smtClean="0"/>
              <a:t>‹#›</a:t>
            </a:fld>
            <a:endParaRPr lang="en-NZ"/>
          </a:p>
        </p:txBody>
      </p:sp>
    </p:spTree>
    <p:extLst>
      <p:ext uri="{BB962C8B-B14F-4D97-AF65-F5344CB8AC3E}">
        <p14:creationId xmlns:p14="http://schemas.microsoft.com/office/powerpoint/2010/main" val="3218416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AF46DCA0-1FB0-48D4-83BB-36190E5EFCC5}" type="datetimeFigureOut">
              <a:rPr lang="en-NZ" smtClean="0"/>
              <a:t>2/08/2012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EC0376DC-26D3-4415-9455-A84E9ABCE2EA}" type="slidenum">
              <a:rPr lang="en-NZ" smtClean="0"/>
              <a:t>‹#›</a:t>
            </a:fld>
            <a:endParaRPr lang="en-NZ"/>
          </a:p>
        </p:txBody>
      </p:sp>
    </p:spTree>
    <p:extLst>
      <p:ext uri="{BB962C8B-B14F-4D97-AF65-F5344CB8AC3E}">
        <p14:creationId xmlns:p14="http://schemas.microsoft.com/office/powerpoint/2010/main" val="808824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46DCA0-1FB0-48D4-83BB-36190E5EFCC5}" type="datetimeFigureOut">
              <a:rPr lang="en-NZ" smtClean="0"/>
              <a:t>2/08/2012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EC0376DC-26D3-4415-9455-A84E9ABCE2EA}" type="slidenum">
              <a:rPr lang="en-NZ" smtClean="0"/>
              <a:t>‹#›</a:t>
            </a:fld>
            <a:endParaRPr lang="en-NZ"/>
          </a:p>
        </p:txBody>
      </p:sp>
    </p:spTree>
    <p:extLst>
      <p:ext uri="{BB962C8B-B14F-4D97-AF65-F5344CB8AC3E}">
        <p14:creationId xmlns:p14="http://schemas.microsoft.com/office/powerpoint/2010/main" val="329720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6DCA0-1FB0-48D4-83BB-36190E5EFCC5}" type="datetimeFigureOut">
              <a:rPr lang="en-NZ" smtClean="0"/>
              <a:t>2/08/2012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C0376DC-26D3-4415-9455-A84E9ABCE2EA}" type="slidenum">
              <a:rPr lang="en-NZ" smtClean="0"/>
              <a:t>‹#›</a:t>
            </a:fld>
            <a:endParaRPr lang="en-NZ"/>
          </a:p>
        </p:txBody>
      </p:sp>
    </p:spTree>
    <p:extLst>
      <p:ext uri="{BB962C8B-B14F-4D97-AF65-F5344CB8AC3E}">
        <p14:creationId xmlns:p14="http://schemas.microsoft.com/office/powerpoint/2010/main" val="185556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6DCA0-1FB0-48D4-83BB-36190E5EFCC5}" type="datetimeFigureOut">
              <a:rPr lang="en-NZ" smtClean="0"/>
              <a:t>2/08/2012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C0376DC-26D3-4415-9455-A84E9ABCE2EA}" type="slidenum">
              <a:rPr lang="en-NZ" smtClean="0"/>
              <a:t>‹#›</a:t>
            </a:fld>
            <a:endParaRPr lang="en-NZ"/>
          </a:p>
        </p:txBody>
      </p:sp>
    </p:spTree>
    <p:extLst>
      <p:ext uri="{BB962C8B-B14F-4D97-AF65-F5344CB8AC3E}">
        <p14:creationId xmlns:p14="http://schemas.microsoft.com/office/powerpoint/2010/main" val="367218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6DCA0-1FB0-48D4-83BB-36190E5EFCC5}" type="datetimeFigureOut">
              <a:rPr lang="en-NZ" smtClean="0"/>
              <a:t>2/08/2012</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376DC-26D3-4415-9455-A84E9ABCE2EA}" type="slidenum">
              <a:rPr lang="en-NZ" smtClean="0"/>
              <a:t>‹#›</a:t>
            </a:fld>
            <a:endParaRPr lang="en-NZ"/>
          </a:p>
        </p:txBody>
      </p:sp>
    </p:spTree>
    <p:extLst>
      <p:ext uri="{BB962C8B-B14F-4D97-AF65-F5344CB8AC3E}">
        <p14:creationId xmlns:p14="http://schemas.microsoft.com/office/powerpoint/2010/main" val="569699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mtClean="0"/>
              <a:t>23rd </a:t>
            </a:r>
            <a:r>
              <a:rPr lang="en-NZ" dirty="0" smtClean="0"/>
              <a:t>July 2012</a:t>
            </a:r>
            <a:br>
              <a:rPr lang="en-NZ" dirty="0" smtClean="0"/>
            </a:br>
            <a:r>
              <a:rPr lang="en-NZ" dirty="0" smtClean="0"/>
              <a:t>Amines </a:t>
            </a:r>
            <a:endParaRPr lang="en-NZ" dirty="0"/>
          </a:p>
        </p:txBody>
      </p:sp>
      <p:sp>
        <p:nvSpPr>
          <p:cNvPr id="4" name="Content Placeholder 3"/>
          <p:cNvSpPr>
            <a:spLocks noGrp="1"/>
          </p:cNvSpPr>
          <p:nvPr>
            <p:ph idx="1"/>
          </p:nvPr>
        </p:nvSpPr>
        <p:spPr>
          <a:xfrm>
            <a:off x="457200" y="2420888"/>
            <a:ext cx="8229600" cy="3705275"/>
          </a:xfrm>
        </p:spPr>
        <p:txBody>
          <a:bodyPr/>
          <a:lstStyle/>
          <a:p>
            <a:r>
              <a:rPr lang="en-NZ" dirty="0" smtClean="0"/>
              <a:t>AIM – to investigate the properties of amines</a:t>
            </a:r>
            <a:endParaRPr lang="en-NZ" dirty="0"/>
          </a:p>
        </p:txBody>
      </p:sp>
    </p:spTree>
    <p:extLst>
      <p:ext uri="{BB962C8B-B14F-4D97-AF65-F5344CB8AC3E}">
        <p14:creationId xmlns:p14="http://schemas.microsoft.com/office/powerpoint/2010/main" val="2248287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Smell</a:t>
            </a:r>
          </a:p>
        </p:txBody>
      </p:sp>
      <p:sp>
        <p:nvSpPr>
          <p:cNvPr id="3" name="Content Placeholder 2"/>
          <p:cNvSpPr>
            <a:spLocks noGrp="1"/>
          </p:cNvSpPr>
          <p:nvPr>
            <p:ph idx="1"/>
          </p:nvPr>
        </p:nvSpPr>
        <p:spPr/>
        <p:txBody>
          <a:bodyPr>
            <a:normAutofit/>
          </a:bodyPr>
          <a:lstStyle/>
          <a:p>
            <a:r>
              <a:rPr lang="en-NZ" dirty="0"/>
              <a:t>The very small amines like </a:t>
            </a:r>
            <a:r>
              <a:rPr lang="en-NZ" dirty="0" err="1" smtClean="0"/>
              <a:t>aminomethane</a:t>
            </a:r>
            <a:r>
              <a:rPr lang="en-NZ" dirty="0" smtClean="0"/>
              <a:t> (methylamine) and 1-aminoethane (ethylamine) smell </a:t>
            </a:r>
            <a:r>
              <a:rPr lang="en-NZ" dirty="0"/>
              <a:t>very </a:t>
            </a:r>
            <a:r>
              <a:rPr lang="en-NZ" dirty="0" smtClean="0"/>
              <a:t>    similar </a:t>
            </a:r>
            <a:r>
              <a:rPr lang="en-NZ" dirty="0"/>
              <a:t>to </a:t>
            </a:r>
            <a:r>
              <a:rPr lang="en-NZ" dirty="0" smtClean="0"/>
              <a:t>ammonia.</a:t>
            </a:r>
          </a:p>
          <a:p>
            <a:pPr marL="0" indent="0">
              <a:buNone/>
            </a:pPr>
            <a:r>
              <a:rPr lang="en-NZ" dirty="0" smtClean="0"/>
              <a:t> </a:t>
            </a:r>
            <a:endParaRPr lang="en-NZ" dirty="0"/>
          </a:p>
          <a:p>
            <a:r>
              <a:rPr lang="en-NZ" dirty="0"/>
              <a:t>As the amines get bigger, they tend to smell more "fishy", or they smell of decay.</a:t>
            </a:r>
          </a:p>
          <a:p>
            <a:endParaRPr lang="en-NZ" dirty="0"/>
          </a:p>
        </p:txBody>
      </p:sp>
    </p:spTree>
    <p:extLst>
      <p:ext uri="{BB962C8B-B14F-4D97-AF65-F5344CB8AC3E}">
        <p14:creationId xmlns:p14="http://schemas.microsoft.com/office/powerpoint/2010/main" val="2944581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The basic properties of amines</a:t>
            </a:r>
          </a:p>
        </p:txBody>
      </p:sp>
      <p:sp>
        <p:nvSpPr>
          <p:cNvPr id="3" name="Content Placeholder 2"/>
          <p:cNvSpPr>
            <a:spLocks noGrp="1"/>
          </p:cNvSpPr>
          <p:nvPr>
            <p:ph idx="1"/>
          </p:nvPr>
        </p:nvSpPr>
        <p:spPr/>
        <p:txBody>
          <a:bodyPr>
            <a:normAutofit/>
          </a:bodyPr>
          <a:lstStyle/>
          <a:p>
            <a:pPr marL="0" indent="0">
              <a:buNone/>
            </a:pPr>
            <a:r>
              <a:rPr lang="en-NZ" dirty="0"/>
              <a:t>A base is</a:t>
            </a:r>
          </a:p>
          <a:p>
            <a:r>
              <a:rPr lang="en-NZ" dirty="0" smtClean="0"/>
              <a:t>an </a:t>
            </a:r>
            <a:r>
              <a:rPr lang="en-NZ" dirty="0"/>
              <a:t>electron </a:t>
            </a:r>
            <a:r>
              <a:rPr lang="en-NZ" dirty="0" smtClean="0"/>
              <a:t>donor</a:t>
            </a:r>
            <a:r>
              <a:rPr lang="en-NZ" dirty="0"/>
              <a:t>. </a:t>
            </a:r>
            <a:endParaRPr lang="en-NZ" dirty="0" smtClean="0"/>
          </a:p>
          <a:p>
            <a:endParaRPr lang="en-NZ" dirty="0"/>
          </a:p>
          <a:p>
            <a:r>
              <a:rPr lang="en-NZ" dirty="0"/>
              <a:t>it is the lone pair on the nitrogen that gives </a:t>
            </a:r>
            <a:r>
              <a:rPr lang="en-NZ" dirty="0" smtClean="0"/>
              <a:t>amines their </a:t>
            </a:r>
            <a:r>
              <a:rPr lang="en-NZ" dirty="0"/>
              <a:t>basic properties</a:t>
            </a:r>
          </a:p>
          <a:p>
            <a:endParaRPr lang="en-NZ" dirty="0"/>
          </a:p>
        </p:txBody>
      </p:sp>
    </p:spTree>
    <p:extLst>
      <p:ext uri="{BB962C8B-B14F-4D97-AF65-F5344CB8AC3E}">
        <p14:creationId xmlns:p14="http://schemas.microsoft.com/office/powerpoint/2010/main" val="3589790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7585" y="0"/>
            <a:ext cx="8229600" cy="1143000"/>
          </a:xfrm>
        </p:spPr>
        <p:txBody>
          <a:bodyPr/>
          <a:lstStyle/>
          <a:p>
            <a:r>
              <a:rPr lang="en-NZ" dirty="0" smtClean="0"/>
              <a:t>Reaction with acids</a:t>
            </a:r>
            <a:endParaRPr lang="en-NZ" dirty="0"/>
          </a:p>
        </p:txBody>
      </p:sp>
      <p:sp>
        <p:nvSpPr>
          <p:cNvPr id="3" name="Content Placeholder 2"/>
          <p:cNvSpPr>
            <a:spLocks noGrp="1"/>
          </p:cNvSpPr>
          <p:nvPr>
            <p:ph idx="1"/>
          </p:nvPr>
        </p:nvSpPr>
        <p:spPr>
          <a:xfrm>
            <a:off x="315772" y="1233531"/>
            <a:ext cx="8379458" cy="5949280"/>
          </a:xfrm>
        </p:spPr>
        <p:txBody>
          <a:bodyPr/>
          <a:lstStyle/>
          <a:p>
            <a:r>
              <a:rPr lang="en-NZ" dirty="0" smtClean="0"/>
              <a:t>The </a:t>
            </a:r>
            <a:r>
              <a:rPr lang="en-NZ" dirty="0"/>
              <a:t>amine takes a hydrogen ion </a:t>
            </a:r>
            <a:r>
              <a:rPr lang="en-NZ" dirty="0" smtClean="0"/>
              <a:t>and </a:t>
            </a:r>
            <a:r>
              <a:rPr lang="en-NZ" dirty="0"/>
              <a:t>forms an </a:t>
            </a:r>
            <a:r>
              <a:rPr lang="en-NZ" dirty="0" err="1"/>
              <a:t>ethylammonium</a:t>
            </a:r>
            <a:r>
              <a:rPr lang="en-NZ" dirty="0"/>
              <a:t> ion</a:t>
            </a:r>
            <a:r>
              <a:rPr lang="en-NZ" dirty="0" smtClean="0"/>
              <a:t>.</a:t>
            </a:r>
          </a:p>
          <a:p>
            <a:endParaRPr lang="en-NZ" dirty="0"/>
          </a:p>
          <a:p>
            <a:endParaRPr lang="en-NZ" dirty="0" smtClean="0"/>
          </a:p>
          <a:p>
            <a:endParaRPr lang="en-NZ" dirty="0"/>
          </a:p>
          <a:p>
            <a:endParaRPr lang="en-NZ" dirty="0" smtClean="0"/>
          </a:p>
          <a:p>
            <a:r>
              <a:rPr lang="en-NZ" dirty="0" smtClean="0"/>
              <a:t>The amine is a weak base  so the equation is reversible</a:t>
            </a:r>
            <a:endParaRPr lang="en-NZ" dirty="0"/>
          </a:p>
        </p:txBody>
      </p:sp>
      <p:pic>
        <p:nvPicPr>
          <p:cNvPr id="8194" name="Picture 2" descr="http://www.chemguide.co.uk/organicprops/amines/amineh3oeq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982" y="2424498"/>
            <a:ext cx="7845082" cy="432048"/>
          </a:xfrm>
          <a:prstGeom prst="rect">
            <a:avLst/>
          </a:prstGeom>
          <a:noFill/>
          <a:extLst>
            <a:ext uri="{909E8E84-426E-40DD-AFC4-6F175D3DCCD1}">
              <a14:hiddenFill xmlns:a14="http://schemas.microsoft.com/office/drawing/2010/main">
                <a:solidFill>
                  <a:srgbClr val="FFFFFF"/>
                </a:solidFill>
              </a14:hiddenFill>
            </a:ext>
          </a:extLst>
        </p:spPr>
      </p:pic>
      <p:sp>
        <p:nvSpPr>
          <p:cNvPr id="6" name="Title 3"/>
          <p:cNvSpPr txBox="1">
            <a:spLocks/>
          </p:cNvSpPr>
          <p:nvPr/>
        </p:nvSpPr>
        <p:spPr>
          <a:xfrm>
            <a:off x="491309" y="285293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dirty="0" smtClean="0"/>
              <a:t>Reaction with water</a:t>
            </a:r>
            <a:endParaRPr lang="en-NZ" dirty="0"/>
          </a:p>
        </p:txBody>
      </p:sp>
      <p:pic>
        <p:nvPicPr>
          <p:cNvPr id="8196" name="Picture 4" descr="http://www.chemguide.co.uk/organicprops/amines/amineh2oeqm.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47" y="3995936"/>
            <a:ext cx="9114953" cy="424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722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256"/>
            <a:ext cx="8229600" cy="1143000"/>
          </a:xfrm>
        </p:spPr>
        <p:txBody>
          <a:bodyPr>
            <a:normAutofit/>
          </a:bodyPr>
          <a:lstStyle/>
          <a:p>
            <a:r>
              <a:rPr lang="en-NZ" dirty="0" smtClean="0"/>
              <a:t>Reactions with </a:t>
            </a:r>
            <a:r>
              <a:rPr lang="en-NZ" dirty="0"/>
              <a:t>copper(II) ions</a:t>
            </a:r>
          </a:p>
        </p:txBody>
      </p:sp>
      <p:sp>
        <p:nvSpPr>
          <p:cNvPr id="3" name="Content Placeholder 2"/>
          <p:cNvSpPr>
            <a:spLocks noGrp="1"/>
          </p:cNvSpPr>
          <p:nvPr>
            <p:ph idx="1"/>
          </p:nvPr>
        </p:nvSpPr>
        <p:spPr>
          <a:xfrm>
            <a:off x="4932040" y="980728"/>
            <a:ext cx="4104456" cy="3168351"/>
          </a:xfrm>
        </p:spPr>
        <p:txBody>
          <a:bodyPr>
            <a:normAutofit/>
          </a:bodyPr>
          <a:lstStyle/>
          <a:p>
            <a:r>
              <a:rPr lang="en-NZ" sz="2800" dirty="0"/>
              <a:t>The small primary amines behave in exactly the same way as </a:t>
            </a:r>
            <a:r>
              <a:rPr lang="en-NZ" sz="2800" dirty="0" smtClean="0"/>
              <a:t>ammonia, however there are slight </a:t>
            </a:r>
            <a:r>
              <a:rPr lang="en-NZ" sz="2800" dirty="0"/>
              <a:t>differences in the shades of </a:t>
            </a:r>
            <a:r>
              <a:rPr lang="en-NZ" sz="2800" dirty="0" smtClean="0"/>
              <a:t>blue</a:t>
            </a:r>
            <a:endParaRPr lang="en-NZ" sz="2800" dirty="0"/>
          </a:p>
        </p:txBody>
      </p:sp>
      <p:pic>
        <p:nvPicPr>
          <p:cNvPr id="9218" name="Picture 2" descr="http://www.chemguide.co.uk/organicprops/amines/cunh3col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499" y="980728"/>
            <a:ext cx="5040560" cy="315875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30175" y="4088967"/>
            <a:ext cx="889109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j-lt"/>
                <a:cs typeface="Arial" pitchFamily="34" charset="0"/>
              </a:rPr>
              <a:t>With a small amount of amine you get a pale blue precipitate of the same complex as with ammonia. With more amine the precipitate </a:t>
            </a:r>
            <a:r>
              <a:rPr kumimoji="0" lang="en-US" sz="2800" b="0" i="0" u="none" strike="noStrike" cap="none" normalizeH="0" baseline="0" dirty="0" err="1" smtClean="0">
                <a:ln>
                  <a:noFill/>
                </a:ln>
                <a:solidFill>
                  <a:schemeClr val="tx1"/>
                </a:solidFill>
                <a:effectLst/>
                <a:latin typeface="+mj-lt"/>
                <a:cs typeface="Arial" pitchFamily="34" charset="0"/>
              </a:rPr>
              <a:t>redissolves</a:t>
            </a:r>
            <a:r>
              <a:rPr kumimoji="0" lang="en-US" sz="2800" b="0" i="0" u="none" strike="noStrike" cap="none" normalizeH="0" baseline="0" dirty="0" smtClean="0">
                <a:ln>
                  <a:noFill/>
                </a:ln>
                <a:solidFill>
                  <a:schemeClr val="tx1"/>
                </a:solidFill>
                <a:effectLst/>
                <a:latin typeface="+mj-lt"/>
                <a:cs typeface="Arial" pitchFamily="34" charset="0"/>
              </a:rPr>
              <a:t> to give a deep blue solution - just as in the ammonia case.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mj-lt"/>
                <a:cs typeface="Arial" pitchFamily="34" charset="0"/>
              </a:rPr>
              <a:t>As the amines get bigger and more bulky, the formula of the final product changes</a:t>
            </a:r>
          </a:p>
        </p:txBody>
      </p:sp>
    </p:spTree>
    <p:extLst>
      <p:ext uri="{BB962C8B-B14F-4D97-AF65-F5344CB8AC3E}">
        <p14:creationId xmlns:p14="http://schemas.microsoft.com/office/powerpoint/2010/main" val="2821789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385497" cy="4525963"/>
          </a:xfrm>
        </p:spPr>
        <p:txBody>
          <a:bodyPr>
            <a:normAutofit/>
          </a:bodyPr>
          <a:lstStyle/>
          <a:p>
            <a:r>
              <a:rPr lang="en-NZ" dirty="0" smtClean="0"/>
              <a:t>Amines are </a:t>
            </a:r>
            <a:r>
              <a:rPr lang="en-NZ" dirty="0"/>
              <a:t>near relatives of ammonia, </a:t>
            </a:r>
            <a:r>
              <a:rPr lang="en-NZ" dirty="0" smtClean="0"/>
              <a:t>NH</a:t>
            </a:r>
            <a:r>
              <a:rPr lang="en-NZ" baseline="-25000" dirty="0" smtClean="0"/>
              <a:t>3</a:t>
            </a:r>
            <a:r>
              <a:rPr lang="en-NZ" dirty="0"/>
              <a:t> </a:t>
            </a:r>
            <a:r>
              <a:rPr lang="en-NZ" dirty="0" smtClean="0"/>
              <a:t>where hydrogen atoms </a:t>
            </a:r>
            <a:r>
              <a:rPr lang="en-NZ" dirty="0"/>
              <a:t>in the ammonia </a:t>
            </a:r>
            <a:r>
              <a:rPr lang="en-NZ" dirty="0" smtClean="0"/>
              <a:t>have </a:t>
            </a:r>
            <a:r>
              <a:rPr lang="en-NZ" dirty="0"/>
              <a:t>been replaced </a:t>
            </a:r>
            <a:r>
              <a:rPr lang="en-NZ" dirty="0" smtClean="0"/>
              <a:t>by a hydrocarbon group. </a:t>
            </a:r>
          </a:p>
          <a:p>
            <a:endParaRPr lang="en-NZ" dirty="0"/>
          </a:p>
          <a:p>
            <a:r>
              <a:rPr lang="en-NZ" dirty="0" smtClean="0"/>
              <a:t>They can be primary, secondary or tertiary depending on the number of carbon atoms the nitrogen is bonded to.</a:t>
            </a:r>
            <a:endParaRPr lang="en-NZ" dirty="0"/>
          </a:p>
        </p:txBody>
      </p:sp>
    </p:spTree>
    <p:extLst>
      <p:ext uri="{BB962C8B-B14F-4D97-AF65-F5344CB8AC3E}">
        <p14:creationId xmlns:p14="http://schemas.microsoft.com/office/powerpoint/2010/main" val="2322216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NZ" dirty="0"/>
              <a:t>Types of </a:t>
            </a:r>
            <a:r>
              <a:rPr lang="en-NZ" dirty="0" smtClean="0"/>
              <a:t>Names</a:t>
            </a:r>
            <a:endParaRPr lang="en-NZ" dirty="0"/>
          </a:p>
        </p:txBody>
      </p:sp>
      <p:sp>
        <p:nvSpPr>
          <p:cNvPr id="3" name="Content Placeholder 2"/>
          <p:cNvSpPr>
            <a:spLocks noGrp="1"/>
          </p:cNvSpPr>
          <p:nvPr>
            <p:ph idx="1"/>
          </p:nvPr>
        </p:nvSpPr>
        <p:spPr>
          <a:xfrm>
            <a:off x="323528" y="1196752"/>
            <a:ext cx="8496944" cy="5544616"/>
          </a:xfrm>
        </p:spPr>
        <p:txBody>
          <a:bodyPr>
            <a:normAutofit lnSpcReduction="10000"/>
          </a:bodyPr>
          <a:lstStyle/>
          <a:p>
            <a:r>
              <a:rPr lang="en-NZ" dirty="0" smtClean="0"/>
              <a:t>Amines can be named in two ways. </a:t>
            </a:r>
          </a:p>
          <a:p>
            <a:endParaRPr lang="en-NZ" dirty="0" smtClean="0"/>
          </a:p>
          <a:p>
            <a:r>
              <a:rPr lang="en-NZ" dirty="0" smtClean="0"/>
              <a:t>First, they </a:t>
            </a:r>
            <a:r>
              <a:rPr lang="en-NZ" dirty="0"/>
              <a:t>can be viewed as having an amino group, an -NH</a:t>
            </a:r>
            <a:r>
              <a:rPr lang="en-NZ" baseline="-25000" dirty="0"/>
              <a:t>2</a:t>
            </a:r>
            <a:r>
              <a:rPr lang="en-NZ" dirty="0"/>
              <a:t> group, attached to an alkane. </a:t>
            </a:r>
            <a:r>
              <a:rPr lang="en-NZ" u="sng" dirty="0"/>
              <a:t>This approach is used for the IUPAC names. </a:t>
            </a:r>
          </a:p>
          <a:p>
            <a:pPr marL="0" indent="0">
              <a:buNone/>
            </a:pPr>
            <a:endParaRPr lang="en-NZ" dirty="0"/>
          </a:p>
          <a:p>
            <a:r>
              <a:rPr lang="en-NZ" dirty="0" smtClean="0"/>
              <a:t>Second</a:t>
            </a:r>
            <a:r>
              <a:rPr lang="en-NZ" dirty="0"/>
              <a:t>, they can be seen as having an alkyl group attached to the nitrogen in the amine. This approach is used in creating common names. </a:t>
            </a:r>
            <a:r>
              <a:rPr lang="en-NZ" dirty="0" smtClean="0"/>
              <a:t> </a:t>
            </a:r>
            <a:endParaRPr lang="en-NZ" dirty="0"/>
          </a:p>
          <a:p>
            <a:endParaRPr lang="en-NZ" dirty="0"/>
          </a:p>
          <a:p>
            <a:endParaRPr lang="en-NZ" dirty="0"/>
          </a:p>
          <a:p>
            <a:endParaRPr lang="en-NZ" dirty="0"/>
          </a:p>
        </p:txBody>
      </p:sp>
    </p:spTree>
    <p:extLst>
      <p:ext uri="{BB962C8B-B14F-4D97-AF65-F5344CB8AC3E}">
        <p14:creationId xmlns:p14="http://schemas.microsoft.com/office/powerpoint/2010/main" val="22657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IUPAC Names for Primary </a:t>
            </a:r>
            <a:r>
              <a:rPr lang="en-NZ" dirty="0" smtClean="0"/>
              <a:t>Amines</a:t>
            </a:r>
            <a:endParaRPr lang="en-NZ" dirty="0"/>
          </a:p>
        </p:txBody>
      </p:sp>
      <p:sp>
        <p:nvSpPr>
          <p:cNvPr id="3" name="Content Placeholder 2"/>
          <p:cNvSpPr>
            <a:spLocks noGrp="1"/>
          </p:cNvSpPr>
          <p:nvPr>
            <p:ph idx="1"/>
          </p:nvPr>
        </p:nvSpPr>
        <p:spPr>
          <a:xfrm>
            <a:off x="467544" y="2204864"/>
            <a:ext cx="8229600" cy="4525963"/>
          </a:xfrm>
        </p:spPr>
        <p:txBody>
          <a:bodyPr/>
          <a:lstStyle/>
          <a:p>
            <a:r>
              <a:rPr lang="en-NZ" dirty="0"/>
              <a:t>If you consider a primary amine to be an amino group attached to an alkane, you would simply name it as you would an alkane derivative. This is the IUPAC method for naming these compounds. </a:t>
            </a:r>
          </a:p>
          <a:p>
            <a:endParaRPr lang="en-NZ" dirty="0"/>
          </a:p>
        </p:txBody>
      </p:sp>
    </p:spTree>
    <p:extLst>
      <p:ext uri="{BB962C8B-B14F-4D97-AF65-F5344CB8AC3E}">
        <p14:creationId xmlns:p14="http://schemas.microsoft.com/office/powerpoint/2010/main" val="3652295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NZ" dirty="0" smtClean="0"/>
              <a:t>Give the IUPAC and common names for these compounds</a:t>
            </a:r>
            <a:endParaRPr lang="en-NZ" dirty="0"/>
          </a:p>
        </p:txBody>
      </p:sp>
      <p:pic>
        <p:nvPicPr>
          <p:cNvPr id="3074" name="Picture 2" descr="http://www.chemguide.co.uk/organicprops/amines/primnames1.gif"/>
          <p:cNvPicPr>
            <a:picLocks noChangeAspect="1" noChangeArrowheads="1"/>
          </p:cNvPicPr>
          <p:nvPr/>
        </p:nvPicPr>
        <p:blipFill rotWithShape="1">
          <a:blip r:embed="rId2">
            <a:extLst>
              <a:ext uri="{28A0092B-C50C-407E-A947-70E740481C1C}">
                <a14:useLocalDpi xmlns:a14="http://schemas.microsoft.com/office/drawing/2010/main" val="0"/>
              </a:ext>
            </a:extLst>
          </a:blip>
          <a:srcRect r="73145"/>
          <a:stretch/>
        </p:blipFill>
        <p:spPr bwMode="auto">
          <a:xfrm>
            <a:off x="1156823" y="1412776"/>
            <a:ext cx="1928679" cy="192147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chemguide.co.uk/organicprops/amines/primnames2.gif"/>
          <p:cNvPicPr>
            <a:picLocks noChangeAspect="1" noChangeArrowheads="1"/>
          </p:cNvPicPr>
          <p:nvPr/>
        </p:nvPicPr>
        <p:blipFill rotWithShape="1">
          <a:blip r:embed="rId3">
            <a:extLst>
              <a:ext uri="{28A0092B-C50C-407E-A947-70E740481C1C}">
                <a14:useLocalDpi xmlns:a14="http://schemas.microsoft.com/office/drawing/2010/main" val="0"/>
              </a:ext>
            </a:extLst>
          </a:blip>
          <a:srcRect r="56122"/>
          <a:stretch/>
        </p:blipFill>
        <p:spPr bwMode="auto">
          <a:xfrm>
            <a:off x="395536" y="3429000"/>
            <a:ext cx="3451255" cy="218794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211960" y="1800049"/>
            <a:ext cx="4589718" cy="1077218"/>
          </a:xfrm>
          <a:prstGeom prst="rect">
            <a:avLst/>
          </a:prstGeom>
          <a:noFill/>
        </p:spPr>
        <p:txBody>
          <a:bodyPr wrap="none" rtlCol="0">
            <a:spAutoFit/>
          </a:bodyPr>
          <a:lstStyle/>
          <a:p>
            <a:r>
              <a:rPr lang="en-NZ" sz="3200" dirty="0" smtClean="0"/>
              <a:t>IUPAC – </a:t>
            </a:r>
            <a:r>
              <a:rPr lang="en-NZ" sz="3200" dirty="0" err="1" smtClean="0"/>
              <a:t>aminomethane</a:t>
            </a:r>
            <a:endParaRPr lang="en-NZ" sz="3200" dirty="0" smtClean="0"/>
          </a:p>
          <a:p>
            <a:r>
              <a:rPr lang="en-NZ" sz="3200" dirty="0" smtClean="0"/>
              <a:t>Common - methylamine</a:t>
            </a:r>
            <a:endParaRPr lang="en-NZ" sz="3200" dirty="0"/>
          </a:p>
        </p:txBody>
      </p:sp>
      <p:sp>
        <p:nvSpPr>
          <p:cNvPr id="6" name="TextBox 5"/>
          <p:cNvSpPr txBox="1"/>
          <p:nvPr/>
        </p:nvSpPr>
        <p:spPr>
          <a:xfrm>
            <a:off x="4211960" y="3361418"/>
            <a:ext cx="4833374" cy="1077218"/>
          </a:xfrm>
          <a:prstGeom prst="rect">
            <a:avLst/>
          </a:prstGeom>
          <a:noFill/>
        </p:spPr>
        <p:txBody>
          <a:bodyPr wrap="none" rtlCol="0">
            <a:spAutoFit/>
          </a:bodyPr>
          <a:lstStyle/>
          <a:p>
            <a:r>
              <a:rPr lang="en-NZ" sz="3200" dirty="0" smtClean="0"/>
              <a:t>IUPAC – 1-aminopropane</a:t>
            </a:r>
          </a:p>
          <a:p>
            <a:r>
              <a:rPr lang="en-NZ" sz="3200" dirty="0" smtClean="0"/>
              <a:t>Common - </a:t>
            </a:r>
            <a:r>
              <a:rPr lang="en-NZ" sz="3200" dirty="0" err="1" smtClean="0"/>
              <a:t>propylamine</a:t>
            </a:r>
            <a:endParaRPr lang="en-NZ" sz="3200" dirty="0"/>
          </a:p>
        </p:txBody>
      </p:sp>
      <p:sp>
        <p:nvSpPr>
          <p:cNvPr id="8" name="TextBox 7"/>
          <p:cNvSpPr txBox="1"/>
          <p:nvPr/>
        </p:nvSpPr>
        <p:spPr>
          <a:xfrm>
            <a:off x="3085502" y="4585894"/>
            <a:ext cx="5959833" cy="2062103"/>
          </a:xfrm>
          <a:prstGeom prst="rect">
            <a:avLst/>
          </a:prstGeom>
          <a:noFill/>
        </p:spPr>
        <p:txBody>
          <a:bodyPr wrap="square" rtlCol="0">
            <a:spAutoFit/>
          </a:bodyPr>
          <a:lstStyle/>
          <a:p>
            <a:r>
              <a:rPr lang="en-NZ" sz="3200" dirty="0" smtClean="0"/>
              <a:t>IUPAC – 2-aminopropane</a:t>
            </a:r>
          </a:p>
          <a:p>
            <a:r>
              <a:rPr lang="en-NZ" sz="3200" dirty="0" smtClean="0"/>
              <a:t>This does not have a common name as it is a variation of an alkane not ammonia </a:t>
            </a:r>
          </a:p>
        </p:txBody>
      </p:sp>
    </p:spTree>
    <p:extLst>
      <p:ext uri="{BB962C8B-B14F-4D97-AF65-F5344CB8AC3E}">
        <p14:creationId xmlns:p14="http://schemas.microsoft.com/office/powerpoint/2010/main" val="65650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34506"/>
            <a:ext cx="8229600" cy="3057203"/>
          </a:xfrm>
        </p:spPr>
        <p:txBody>
          <a:bodyPr>
            <a:normAutofit fontScale="92500"/>
          </a:bodyPr>
          <a:lstStyle/>
          <a:p>
            <a:r>
              <a:rPr lang="en-NZ" dirty="0" smtClean="0"/>
              <a:t>2-aminopropane is still a primary amine as the nitrogen is attached to only 1 carbon</a:t>
            </a:r>
          </a:p>
          <a:p>
            <a:endParaRPr lang="en-NZ" dirty="0"/>
          </a:p>
          <a:p>
            <a:r>
              <a:rPr lang="en-NZ" dirty="0" smtClean="0"/>
              <a:t>Secondary and tertiary amines are not part of this course but an example of a secondary amine structure would be</a:t>
            </a:r>
            <a:endParaRPr lang="en-NZ" dirty="0"/>
          </a:p>
        </p:txBody>
      </p:sp>
      <p:pic>
        <p:nvPicPr>
          <p:cNvPr id="4" name="Picture 4" descr="http://www.chemguide.co.uk/organicprops/amines/primnames2.gif"/>
          <p:cNvPicPr>
            <a:picLocks noChangeAspect="1" noChangeArrowheads="1"/>
          </p:cNvPicPr>
          <p:nvPr/>
        </p:nvPicPr>
        <p:blipFill rotWithShape="1">
          <a:blip r:embed="rId2">
            <a:extLst>
              <a:ext uri="{28A0092B-C50C-407E-A947-70E740481C1C}">
                <a14:useLocalDpi xmlns:a14="http://schemas.microsoft.com/office/drawing/2010/main" val="0"/>
              </a:ext>
            </a:extLst>
          </a:blip>
          <a:srcRect t="39007" r="56122"/>
          <a:stretch/>
        </p:blipFill>
        <p:spPr bwMode="auto">
          <a:xfrm>
            <a:off x="2915816" y="23664"/>
            <a:ext cx="3451255" cy="133450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chemguide.co.uk/organicprops/amines/secstructs.gif"/>
          <p:cNvPicPr>
            <a:picLocks noChangeAspect="1" noChangeArrowheads="1"/>
          </p:cNvPicPr>
          <p:nvPr/>
        </p:nvPicPr>
        <p:blipFill rotWithShape="1">
          <a:blip r:embed="rId3">
            <a:extLst>
              <a:ext uri="{28A0092B-C50C-407E-A947-70E740481C1C}">
                <a14:useLocalDpi xmlns:a14="http://schemas.microsoft.com/office/drawing/2010/main" val="0"/>
              </a:ext>
            </a:extLst>
          </a:blip>
          <a:srcRect r="53865"/>
          <a:stretch/>
        </p:blipFill>
        <p:spPr bwMode="auto">
          <a:xfrm>
            <a:off x="3131840" y="4423752"/>
            <a:ext cx="3744416" cy="232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547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80" y="-243408"/>
            <a:ext cx="8229600" cy="1143000"/>
          </a:xfrm>
        </p:spPr>
        <p:txBody>
          <a:bodyPr/>
          <a:lstStyle/>
          <a:p>
            <a:r>
              <a:rPr lang="en-NZ" dirty="0" smtClean="0"/>
              <a:t>Physical properties</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6710605"/>
              </p:ext>
            </p:extLst>
          </p:nvPr>
        </p:nvGraphicFramePr>
        <p:xfrm>
          <a:off x="447341" y="819227"/>
          <a:ext cx="8136903" cy="3337560"/>
        </p:xfrm>
        <a:graphic>
          <a:graphicData uri="http://schemas.openxmlformats.org/drawingml/2006/table">
            <a:tbl>
              <a:tblPr/>
              <a:tblGrid>
                <a:gridCol w="2712301"/>
                <a:gridCol w="2712301"/>
                <a:gridCol w="2712301"/>
              </a:tblGrid>
              <a:tr h="0">
                <a:tc>
                  <a:txBody>
                    <a:bodyPr/>
                    <a:lstStyle/>
                    <a:p>
                      <a:pPr algn="ctr"/>
                      <a:r>
                        <a:rPr lang="en-NZ" sz="2400" dirty="0">
                          <a:latin typeface="Helvetica, Arial"/>
                        </a:rPr>
                        <a:t>type</a:t>
                      </a:r>
                      <a:endParaRPr lang="en-NZ" sz="2400" dirty="0"/>
                    </a:p>
                  </a:txBody>
                  <a:tcPr marL="95250" marR="95250" marT="95250" marB="95250" anchor="ctr">
                    <a:lnL>
                      <a:noFill/>
                    </a:lnL>
                    <a:lnR>
                      <a:noFill/>
                    </a:lnR>
                    <a:lnT>
                      <a:noFill/>
                    </a:lnT>
                    <a:lnB>
                      <a:noFill/>
                    </a:lnB>
                    <a:solidFill>
                      <a:srgbClr val="FFFFCC"/>
                    </a:solidFill>
                  </a:tcPr>
                </a:tc>
                <a:tc>
                  <a:txBody>
                    <a:bodyPr/>
                    <a:lstStyle/>
                    <a:p>
                      <a:pPr algn="ctr"/>
                      <a:r>
                        <a:rPr lang="en-NZ" sz="2400">
                          <a:latin typeface="Helvetica, Arial"/>
                        </a:rPr>
                        <a:t>formula</a:t>
                      </a:r>
                      <a:endParaRPr lang="en-NZ" sz="2400"/>
                    </a:p>
                  </a:txBody>
                  <a:tcPr marL="95250" marR="95250" marT="95250" marB="95250" anchor="ctr">
                    <a:lnL>
                      <a:noFill/>
                    </a:lnL>
                    <a:lnR>
                      <a:noFill/>
                    </a:lnR>
                    <a:lnT>
                      <a:noFill/>
                    </a:lnT>
                    <a:lnB>
                      <a:noFill/>
                    </a:lnB>
                    <a:solidFill>
                      <a:srgbClr val="FFFFCC"/>
                    </a:solidFill>
                  </a:tcPr>
                </a:tc>
                <a:tc>
                  <a:txBody>
                    <a:bodyPr/>
                    <a:lstStyle/>
                    <a:p>
                      <a:pPr algn="ctr"/>
                      <a:r>
                        <a:rPr lang="en-NZ" sz="2400">
                          <a:latin typeface="Helvetica, Arial"/>
                        </a:rPr>
                        <a:t>boiling point (°C)</a:t>
                      </a:r>
                      <a:endParaRPr lang="en-NZ" sz="2400"/>
                    </a:p>
                  </a:txBody>
                  <a:tcPr marL="95250" marR="95250" marT="95250" marB="95250" anchor="ctr">
                    <a:lnL>
                      <a:noFill/>
                    </a:lnL>
                    <a:lnR>
                      <a:noFill/>
                    </a:lnR>
                    <a:lnB>
                      <a:noFill/>
                    </a:lnB>
                    <a:solidFill>
                      <a:srgbClr val="FFFFCC"/>
                    </a:solidFill>
                  </a:tcPr>
                </a:tc>
              </a:tr>
              <a:tr h="0">
                <a:tc>
                  <a:txBody>
                    <a:bodyPr/>
                    <a:lstStyle/>
                    <a:p>
                      <a:pPr algn="ctr"/>
                      <a:r>
                        <a:rPr lang="en-NZ" sz="2400" dirty="0">
                          <a:latin typeface="Helvetica, Arial"/>
                        </a:rPr>
                        <a:t>primary</a:t>
                      </a:r>
                      <a:endParaRPr lang="en-NZ" sz="2400" dirty="0"/>
                    </a:p>
                  </a:txBody>
                  <a:tcPr marL="95250" marR="95250" marT="95250" marB="95250">
                    <a:lnL>
                      <a:noFill/>
                    </a:lnL>
                    <a:lnR>
                      <a:noFill/>
                    </a:lnR>
                    <a:lnT>
                      <a:noFill/>
                    </a:lnT>
                    <a:lnB>
                      <a:noFill/>
                    </a:lnB>
                    <a:solidFill>
                      <a:srgbClr val="FFFFCC"/>
                    </a:solidFill>
                  </a:tcPr>
                </a:tc>
                <a:tc>
                  <a:txBody>
                    <a:bodyPr/>
                    <a:lstStyle/>
                    <a:p>
                      <a:pPr algn="ctr"/>
                      <a:r>
                        <a:rPr lang="en-NZ" sz="2400" dirty="0">
                          <a:latin typeface="Helvetica, Arial"/>
                        </a:rPr>
                        <a:t>CH</a:t>
                      </a:r>
                      <a:r>
                        <a:rPr lang="en-NZ" sz="2400" baseline="-25000" dirty="0">
                          <a:latin typeface="Helvetica, Arial"/>
                        </a:rPr>
                        <a:t>3</a:t>
                      </a:r>
                      <a:r>
                        <a:rPr lang="en-NZ" sz="2400" dirty="0">
                          <a:latin typeface="Helvetica, Arial"/>
                        </a:rPr>
                        <a:t>NH</a:t>
                      </a:r>
                      <a:r>
                        <a:rPr lang="en-NZ" sz="2400" baseline="-25000" dirty="0">
                          <a:latin typeface="Helvetica, Arial"/>
                        </a:rPr>
                        <a:t>2</a:t>
                      </a:r>
                      <a:endParaRPr lang="en-NZ" sz="2400" dirty="0"/>
                    </a:p>
                  </a:txBody>
                  <a:tcPr marL="95250" marR="95250" marT="95250" marB="95250">
                    <a:lnL>
                      <a:noFill/>
                    </a:lnL>
                    <a:lnR>
                      <a:noFill/>
                    </a:lnR>
                    <a:lnT>
                      <a:noFill/>
                    </a:lnT>
                    <a:lnB>
                      <a:noFill/>
                    </a:lnB>
                    <a:solidFill>
                      <a:srgbClr val="FFFFCC"/>
                    </a:solidFill>
                  </a:tcPr>
                </a:tc>
                <a:tc>
                  <a:txBody>
                    <a:bodyPr/>
                    <a:lstStyle/>
                    <a:p>
                      <a:pPr algn="ctr"/>
                      <a:r>
                        <a:rPr lang="en-NZ" sz="2400">
                          <a:latin typeface="Helvetica, Arial"/>
                        </a:rPr>
                        <a:t>-6.3</a:t>
                      </a:r>
                      <a:endParaRPr lang="en-NZ" sz="2400"/>
                    </a:p>
                  </a:txBody>
                  <a:tcPr marL="95250" marR="95250" marT="95250" marB="95250">
                    <a:lnL>
                      <a:noFill/>
                    </a:lnL>
                    <a:lnR>
                      <a:noFill/>
                    </a:lnR>
                    <a:lnT>
                      <a:noFill/>
                    </a:lnT>
                    <a:lnB>
                      <a:noFill/>
                    </a:lnB>
                    <a:solidFill>
                      <a:srgbClr val="FFFFCC"/>
                    </a:solidFill>
                  </a:tcPr>
                </a:tc>
              </a:tr>
              <a:tr h="0">
                <a:tc>
                  <a:txBody>
                    <a:bodyPr/>
                    <a:lstStyle/>
                    <a:p>
                      <a:pPr algn="ctr"/>
                      <a:r>
                        <a:rPr lang="en-NZ" sz="2400">
                          <a:latin typeface="Helvetica, Arial"/>
                        </a:rPr>
                        <a:t>primary</a:t>
                      </a:r>
                      <a:endParaRPr lang="en-NZ" sz="2400"/>
                    </a:p>
                  </a:txBody>
                  <a:tcPr marL="95250" marR="95250" marT="95250" marB="95250">
                    <a:lnL>
                      <a:noFill/>
                    </a:lnL>
                    <a:lnR>
                      <a:noFill/>
                    </a:lnR>
                    <a:lnT>
                      <a:noFill/>
                    </a:lnT>
                    <a:lnB>
                      <a:noFill/>
                    </a:lnB>
                    <a:solidFill>
                      <a:srgbClr val="FFFFCC"/>
                    </a:solidFill>
                  </a:tcPr>
                </a:tc>
                <a:tc>
                  <a:txBody>
                    <a:bodyPr/>
                    <a:lstStyle/>
                    <a:p>
                      <a:pPr algn="ctr"/>
                      <a:r>
                        <a:rPr lang="en-NZ" sz="2400" dirty="0">
                          <a:latin typeface="Helvetica, Arial"/>
                        </a:rPr>
                        <a:t>CH</a:t>
                      </a:r>
                      <a:r>
                        <a:rPr lang="en-NZ" sz="2400" baseline="-25000" dirty="0">
                          <a:latin typeface="Helvetica, Arial"/>
                        </a:rPr>
                        <a:t>3</a:t>
                      </a:r>
                      <a:r>
                        <a:rPr lang="en-NZ" sz="2400" dirty="0">
                          <a:latin typeface="Helvetica, Arial"/>
                        </a:rPr>
                        <a:t>CH</a:t>
                      </a:r>
                      <a:r>
                        <a:rPr lang="en-NZ" sz="2400" baseline="-25000" dirty="0">
                          <a:latin typeface="Helvetica, Arial"/>
                        </a:rPr>
                        <a:t>2</a:t>
                      </a:r>
                      <a:r>
                        <a:rPr lang="en-NZ" sz="2400" dirty="0">
                          <a:latin typeface="Helvetica, Arial"/>
                        </a:rPr>
                        <a:t>NH</a:t>
                      </a:r>
                      <a:r>
                        <a:rPr lang="en-NZ" sz="2400" baseline="-25000" dirty="0">
                          <a:latin typeface="Helvetica, Arial"/>
                        </a:rPr>
                        <a:t>2</a:t>
                      </a:r>
                      <a:endParaRPr lang="en-NZ" sz="2400" dirty="0"/>
                    </a:p>
                  </a:txBody>
                  <a:tcPr marL="95250" marR="95250" marT="95250" marB="95250">
                    <a:lnL>
                      <a:noFill/>
                    </a:lnL>
                    <a:lnR>
                      <a:noFill/>
                    </a:lnR>
                    <a:lnT>
                      <a:noFill/>
                    </a:lnT>
                    <a:lnB>
                      <a:noFill/>
                    </a:lnB>
                    <a:solidFill>
                      <a:srgbClr val="FFFFCC"/>
                    </a:solidFill>
                  </a:tcPr>
                </a:tc>
                <a:tc>
                  <a:txBody>
                    <a:bodyPr/>
                    <a:lstStyle/>
                    <a:p>
                      <a:pPr algn="ctr"/>
                      <a:r>
                        <a:rPr lang="en-NZ" sz="2400">
                          <a:latin typeface="Helvetica, Arial"/>
                        </a:rPr>
                        <a:t>16.6</a:t>
                      </a:r>
                      <a:endParaRPr lang="en-NZ" sz="2400"/>
                    </a:p>
                  </a:txBody>
                  <a:tcPr marL="95250" marR="95250" marT="95250" marB="95250">
                    <a:lnL>
                      <a:noFill/>
                    </a:lnL>
                    <a:lnR>
                      <a:noFill/>
                    </a:lnR>
                    <a:lnT>
                      <a:noFill/>
                    </a:lnT>
                    <a:lnB>
                      <a:noFill/>
                    </a:lnB>
                    <a:solidFill>
                      <a:srgbClr val="FFFFCC"/>
                    </a:solidFill>
                  </a:tcPr>
                </a:tc>
              </a:tr>
              <a:tr h="0">
                <a:tc>
                  <a:txBody>
                    <a:bodyPr/>
                    <a:lstStyle/>
                    <a:p>
                      <a:pPr algn="ctr"/>
                      <a:r>
                        <a:rPr lang="en-NZ" sz="2400">
                          <a:latin typeface="Helvetica, Arial"/>
                        </a:rPr>
                        <a:t>primary</a:t>
                      </a:r>
                      <a:endParaRPr lang="en-NZ" sz="2400"/>
                    </a:p>
                  </a:txBody>
                  <a:tcPr marL="95250" marR="95250" marT="95250" marB="95250">
                    <a:lnL>
                      <a:noFill/>
                    </a:lnL>
                    <a:lnR>
                      <a:noFill/>
                    </a:lnR>
                    <a:lnT>
                      <a:noFill/>
                    </a:lnT>
                    <a:lnB>
                      <a:noFill/>
                    </a:lnB>
                    <a:solidFill>
                      <a:srgbClr val="FFFFCC"/>
                    </a:solidFill>
                  </a:tcPr>
                </a:tc>
                <a:tc>
                  <a:txBody>
                    <a:bodyPr/>
                    <a:lstStyle/>
                    <a:p>
                      <a:pPr algn="ctr"/>
                      <a:r>
                        <a:rPr lang="en-NZ" sz="2400" dirty="0">
                          <a:latin typeface="Helvetica, Arial"/>
                        </a:rPr>
                        <a:t>CH</a:t>
                      </a:r>
                      <a:r>
                        <a:rPr lang="en-NZ" sz="2400" baseline="-25000" dirty="0">
                          <a:latin typeface="Helvetica, Arial"/>
                        </a:rPr>
                        <a:t>3</a:t>
                      </a:r>
                      <a:r>
                        <a:rPr lang="en-NZ" sz="2400" dirty="0">
                          <a:latin typeface="Helvetica, Arial"/>
                        </a:rPr>
                        <a:t>CH</a:t>
                      </a:r>
                      <a:r>
                        <a:rPr lang="en-NZ" sz="2400" baseline="-25000" dirty="0">
                          <a:latin typeface="Helvetica, Arial"/>
                        </a:rPr>
                        <a:t>2</a:t>
                      </a:r>
                      <a:r>
                        <a:rPr lang="en-NZ" sz="2400" dirty="0">
                          <a:latin typeface="Helvetica, Arial"/>
                        </a:rPr>
                        <a:t>CH</a:t>
                      </a:r>
                      <a:r>
                        <a:rPr lang="en-NZ" sz="2400" baseline="-25000" dirty="0">
                          <a:latin typeface="Helvetica, Arial"/>
                        </a:rPr>
                        <a:t>2</a:t>
                      </a:r>
                      <a:r>
                        <a:rPr lang="en-NZ" sz="2400" dirty="0">
                          <a:latin typeface="Helvetica, Arial"/>
                        </a:rPr>
                        <a:t>NH</a:t>
                      </a:r>
                      <a:r>
                        <a:rPr lang="en-NZ" sz="2400" baseline="-25000" dirty="0">
                          <a:latin typeface="Helvetica, Arial"/>
                        </a:rPr>
                        <a:t>2</a:t>
                      </a:r>
                      <a:endParaRPr lang="en-NZ" sz="2400" dirty="0"/>
                    </a:p>
                  </a:txBody>
                  <a:tcPr marL="95250" marR="95250" marT="95250" marB="95250">
                    <a:lnL>
                      <a:noFill/>
                    </a:lnL>
                    <a:lnR>
                      <a:noFill/>
                    </a:lnR>
                    <a:lnT>
                      <a:noFill/>
                    </a:lnT>
                    <a:lnB>
                      <a:noFill/>
                    </a:lnB>
                    <a:solidFill>
                      <a:srgbClr val="FFFFCC"/>
                    </a:solidFill>
                  </a:tcPr>
                </a:tc>
                <a:tc>
                  <a:txBody>
                    <a:bodyPr/>
                    <a:lstStyle/>
                    <a:p>
                      <a:pPr algn="ctr"/>
                      <a:r>
                        <a:rPr lang="en-NZ" sz="2400" dirty="0">
                          <a:latin typeface="Helvetica, Arial"/>
                        </a:rPr>
                        <a:t>48.6</a:t>
                      </a:r>
                      <a:endParaRPr lang="en-NZ" sz="2400" dirty="0"/>
                    </a:p>
                  </a:txBody>
                  <a:tcPr marL="95250" marR="95250" marT="95250" marB="95250">
                    <a:lnL>
                      <a:noFill/>
                    </a:lnL>
                    <a:lnR>
                      <a:noFill/>
                    </a:lnR>
                    <a:lnT>
                      <a:noFill/>
                    </a:lnT>
                    <a:lnB>
                      <a:noFill/>
                    </a:lnB>
                    <a:solidFill>
                      <a:srgbClr val="FFFFCC"/>
                    </a:solidFill>
                  </a:tcPr>
                </a:tc>
              </a:tr>
              <a:tr h="0">
                <a:tc>
                  <a:txBody>
                    <a:bodyPr/>
                    <a:lstStyle/>
                    <a:p>
                      <a:pPr algn="ctr"/>
                      <a:r>
                        <a:rPr lang="en-NZ" sz="2400">
                          <a:latin typeface="Helvetica, Arial"/>
                        </a:rPr>
                        <a:t>secondary</a:t>
                      </a:r>
                      <a:endParaRPr lang="en-NZ" sz="2400"/>
                    </a:p>
                  </a:txBody>
                  <a:tcPr marL="95250" marR="95250" marT="95250" marB="95250">
                    <a:lnL>
                      <a:noFill/>
                    </a:lnL>
                    <a:lnR>
                      <a:noFill/>
                    </a:lnR>
                    <a:lnT>
                      <a:noFill/>
                    </a:lnT>
                    <a:lnB>
                      <a:noFill/>
                    </a:lnB>
                    <a:solidFill>
                      <a:srgbClr val="FFFFCC"/>
                    </a:solidFill>
                  </a:tcPr>
                </a:tc>
                <a:tc>
                  <a:txBody>
                    <a:bodyPr/>
                    <a:lstStyle/>
                    <a:p>
                      <a:pPr algn="ctr"/>
                      <a:r>
                        <a:rPr lang="en-NZ" sz="2400">
                          <a:latin typeface="Helvetica, Arial"/>
                        </a:rPr>
                        <a:t>(CH</a:t>
                      </a:r>
                      <a:r>
                        <a:rPr lang="en-NZ" sz="2400" baseline="-25000">
                          <a:latin typeface="Helvetica, Arial"/>
                        </a:rPr>
                        <a:t>3</a:t>
                      </a:r>
                      <a:r>
                        <a:rPr lang="en-NZ" sz="2400">
                          <a:latin typeface="Helvetica, Arial"/>
                        </a:rPr>
                        <a:t>)</a:t>
                      </a:r>
                      <a:r>
                        <a:rPr lang="en-NZ" sz="2400" baseline="-25000">
                          <a:latin typeface="Helvetica, Arial"/>
                        </a:rPr>
                        <a:t>2</a:t>
                      </a:r>
                      <a:r>
                        <a:rPr lang="en-NZ" sz="2400">
                          <a:latin typeface="Helvetica, Arial"/>
                        </a:rPr>
                        <a:t>NH</a:t>
                      </a:r>
                      <a:endParaRPr lang="en-NZ" sz="2400"/>
                    </a:p>
                  </a:txBody>
                  <a:tcPr marL="95250" marR="95250" marT="95250" marB="95250">
                    <a:lnL>
                      <a:noFill/>
                    </a:lnL>
                    <a:lnR>
                      <a:noFill/>
                    </a:lnR>
                    <a:lnT>
                      <a:noFill/>
                    </a:lnT>
                    <a:lnB>
                      <a:noFill/>
                    </a:lnB>
                    <a:solidFill>
                      <a:srgbClr val="FFFFCC"/>
                    </a:solidFill>
                  </a:tcPr>
                </a:tc>
                <a:tc>
                  <a:txBody>
                    <a:bodyPr/>
                    <a:lstStyle/>
                    <a:p>
                      <a:pPr algn="ctr"/>
                      <a:r>
                        <a:rPr lang="en-NZ" sz="2400" dirty="0">
                          <a:latin typeface="Helvetica, Arial"/>
                        </a:rPr>
                        <a:t>7.4</a:t>
                      </a:r>
                      <a:endParaRPr lang="en-NZ" sz="2400" dirty="0"/>
                    </a:p>
                  </a:txBody>
                  <a:tcPr marL="95250" marR="95250" marT="95250" marB="95250">
                    <a:lnL>
                      <a:noFill/>
                    </a:lnL>
                    <a:lnR>
                      <a:noFill/>
                    </a:lnR>
                    <a:lnT>
                      <a:noFill/>
                    </a:lnT>
                    <a:lnB>
                      <a:noFill/>
                    </a:lnB>
                    <a:solidFill>
                      <a:srgbClr val="FFFFCC"/>
                    </a:solidFill>
                  </a:tcPr>
                </a:tc>
              </a:tr>
              <a:tr h="0">
                <a:tc>
                  <a:txBody>
                    <a:bodyPr/>
                    <a:lstStyle/>
                    <a:p>
                      <a:pPr algn="ctr"/>
                      <a:r>
                        <a:rPr lang="en-NZ" sz="2400">
                          <a:latin typeface="Helvetica, Arial"/>
                        </a:rPr>
                        <a:t>tertiary</a:t>
                      </a:r>
                      <a:endParaRPr lang="en-NZ" sz="2400"/>
                    </a:p>
                  </a:txBody>
                  <a:tcPr marL="95250" marR="95250" marT="95250" marB="95250">
                    <a:lnL>
                      <a:noFill/>
                    </a:lnL>
                    <a:lnR>
                      <a:noFill/>
                    </a:lnR>
                    <a:lnT>
                      <a:noFill/>
                    </a:lnT>
                    <a:lnB>
                      <a:noFill/>
                    </a:lnB>
                    <a:solidFill>
                      <a:srgbClr val="FFFFCC"/>
                    </a:solidFill>
                  </a:tcPr>
                </a:tc>
                <a:tc>
                  <a:txBody>
                    <a:bodyPr/>
                    <a:lstStyle/>
                    <a:p>
                      <a:pPr algn="ctr"/>
                      <a:r>
                        <a:rPr lang="en-NZ" sz="2400">
                          <a:latin typeface="Helvetica, Arial"/>
                        </a:rPr>
                        <a:t>(CH</a:t>
                      </a:r>
                      <a:r>
                        <a:rPr lang="en-NZ" sz="2400" baseline="-25000">
                          <a:latin typeface="Helvetica, Arial"/>
                        </a:rPr>
                        <a:t>3</a:t>
                      </a:r>
                      <a:r>
                        <a:rPr lang="en-NZ" sz="2400">
                          <a:latin typeface="Helvetica, Arial"/>
                        </a:rPr>
                        <a:t>)</a:t>
                      </a:r>
                      <a:r>
                        <a:rPr lang="en-NZ" sz="2400" baseline="-25000">
                          <a:latin typeface="Helvetica, Arial"/>
                        </a:rPr>
                        <a:t>3</a:t>
                      </a:r>
                      <a:r>
                        <a:rPr lang="en-NZ" sz="2400">
                          <a:latin typeface="Helvetica, Arial"/>
                        </a:rPr>
                        <a:t>N</a:t>
                      </a:r>
                      <a:endParaRPr lang="en-NZ" sz="2400"/>
                    </a:p>
                  </a:txBody>
                  <a:tcPr marL="95250" marR="95250" marT="95250" marB="95250">
                    <a:lnL>
                      <a:noFill/>
                    </a:lnL>
                    <a:lnR>
                      <a:noFill/>
                    </a:lnR>
                    <a:lnT>
                      <a:noFill/>
                    </a:lnT>
                    <a:lnB>
                      <a:noFill/>
                    </a:lnB>
                    <a:solidFill>
                      <a:srgbClr val="FFFFCC"/>
                    </a:solidFill>
                  </a:tcPr>
                </a:tc>
                <a:tc>
                  <a:txBody>
                    <a:bodyPr/>
                    <a:lstStyle/>
                    <a:p>
                      <a:pPr algn="ctr"/>
                      <a:r>
                        <a:rPr lang="en-NZ" sz="2400" dirty="0">
                          <a:latin typeface="Helvetica, Arial"/>
                        </a:rPr>
                        <a:t>3.5</a:t>
                      </a:r>
                      <a:endParaRPr lang="en-NZ" sz="2400" dirty="0"/>
                    </a:p>
                  </a:txBody>
                  <a:tcPr marL="95250" marR="95250" marT="95250" marB="95250">
                    <a:lnL>
                      <a:noFill/>
                    </a:lnL>
                    <a:lnR>
                      <a:noFill/>
                    </a:lnR>
                    <a:lnT>
                      <a:noFill/>
                    </a:lnT>
                    <a:lnB>
                      <a:noFill/>
                    </a:lnB>
                    <a:solidFill>
                      <a:srgbClr val="FFFFCC"/>
                    </a:solidFill>
                  </a:tcPr>
                </a:tc>
              </a:tr>
            </a:tbl>
          </a:graphicData>
        </a:graphic>
      </p:graphicFrame>
      <p:sp>
        <p:nvSpPr>
          <p:cNvPr id="5" name="Rectangle 4"/>
          <p:cNvSpPr/>
          <p:nvPr/>
        </p:nvSpPr>
        <p:spPr>
          <a:xfrm>
            <a:off x="683568" y="4198600"/>
            <a:ext cx="7812360" cy="2677656"/>
          </a:xfrm>
          <a:prstGeom prst="rect">
            <a:avLst/>
          </a:prstGeom>
        </p:spPr>
        <p:txBody>
          <a:bodyPr wrap="square">
            <a:spAutoFit/>
          </a:bodyPr>
          <a:lstStyle/>
          <a:p>
            <a:r>
              <a:rPr lang="en-NZ" sz="2800" dirty="0" smtClean="0"/>
              <a:t>Comparing </a:t>
            </a:r>
            <a:r>
              <a:rPr lang="en-NZ" sz="2800" dirty="0"/>
              <a:t>the boiling point of </a:t>
            </a:r>
            <a:r>
              <a:rPr lang="en-NZ" sz="2800" dirty="0" smtClean="0"/>
              <a:t>methylamine (</a:t>
            </a:r>
            <a:r>
              <a:rPr lang="en-NZ" sz="2800" dirty="0" err="1" smtClean="0"/>
              <a:t>aminomethane</a:t>
            </a:r>
            <a:r>
              <a:rPr lang="en-NZ" sz="2800" dirty="0" smtClean="0"/>
              <a:t>), </a:t>
            </a:r>
            <a:r>
              <a:rPr lang="en-NZ" sz="2800" dirty="0"/>
              <a:t>CH</a:t>
            </a:r>
            <a:r>
              <a:rPr lang="en-NZ" sz="2800" baseline="-25000" dirty="0"/>
              <a:t>3</a:t>
            </a:r>
            <a:r>
              <a:rPr lang="en-NZ" sz="2800" dirty="0"/>
              <a:t>NH</a:t>
            </a:r>
            <a:r>
              <a:rPr lang="en-NZ" sz="2800" baseline="-25000" dirty="0"/>
              <a:t>2</a:t>
            </a:r>
            <a:r>
              <a:rPr lang="en-NZ" sz="2800" dirty="0"/>
              <a:t>, with that of ethane, CH</a:t>
            </a:r>
            <a:r>
              <a:rPr lang="en-NZ" sz="2800" baseline="-25000" dirty="0"/>
              <a:t>3</a:t>
            </a:r>
            <a:r>
              <a:rPr lang="en-NZ" sz="2800" dirty="0"/>
              <a:t>CH</a:t>
            </a:r>
            <a:r>
              <a:rPr lang="en-NZ" sz="2800" baseline="-25000" dirty="0"/>
              <a:t>3</a:t>
            </a:r>
            <a:r>
              <a:rPr lang="en-NZ" sz="2800" dirty="0"/>
              <a:t>.</a:t>
            </a:r>
          </a:p>
          <a:p>
            <a:r>
              <a:rPr lang="en-NZ" sz="2800" dirty="0"/>
              <a:t>Both molecules contain the same number of electrons and </a:t>
            </a:r>
            <a:r>
              <a:rPr lang="en-NZ" sz="2800" dirty="0" smtClean="0"/>
              <a:t>have the </a:t>
            </a:r>
            <a:r>
              <a:rPr lang="en-NZ" sz="2800" dirty="0"/>
              <a:t>same </a:t>
            </a:r>
            <a:r>
              <a:rPr lang="en-NZ" sz="2800" dirty="0" smtClean="0"/>
              <a:t>shape but ethane's </a:t>
            </a:r>
            <a:r>
              <a:rPr lang="en-NZ" sz="2800" dirty="0"/>
              <a:t>boiling point is </a:t>
            </a:r>
            <a:r>
              <a:rPr lang="en-NZ" sz="2800" dirty="0" smtClean="0"/>
              <a:t>-</a:t>
            </a:r>
            <a:r>
              <a:rPr lang="en-NZ" sz="2800" dirty="0"/>
              <a:t>88.6°C</a:t>
            </a:r>
            <a:r>
              <a:rPr lang="en-NZ" sz="2800" dirty="0" smtClean="0"/>
              <a:t>.</a:t>
            </a:r>
          </a:p>
        </p:txBody>
      </p:sp>
    </p:spTree>
    <p:extLst>
      <p:ext uri="{BB962C8B-B14F-4D97-AF65-F5344CB8AC3E}">
        <p14:creationId xmlns:p14="http://schemas.microsoft.com/office/powerpoint/2010/main" val="3560756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6048672"/>
          </a:xfrm>
        </p:spPr>
        <p:txBody>
          <a:bodyPr>
            <a:normAutofit/>
          </a:bodyPr>
          <a:lstStyle/>
          <a:p>
            <a:r>
              <a:rPr lang="en-NZ" dirty="0"/>
              <a:t>The reason for the higher boiling points of the primary amines is </a:t>
            </a:r>
            <a:r>
              <a:rPr lang="en-NZ" dirty="0" smtClean="0"/>
              <a:t>the polar bond between the nitrogen and hydrogen forming a dipole</a:t>
            </a:r>
          </a:p>
          <a:p>
            <a:endParaRPr lang="en-NZ" dirty="0"/>
          </a:p>
          <a:p>
            <a:r>
              <a:rPr lang="en-NZ" dirty="0"/>
              <a:t>The boiling points of the primary amines increase as you increase chain length because of the greater amount of van der Waals dispersion forces between the bigger molecules.</a:t>
            </a:r>
          </a:p>
          <a:p>
            <a:endParaRPr lang="en-NZ" dirty="0"/>
          </a:p>
          <a:p>
            <a:endParaRPr lang="en-NZ" dirty="0"/>
          </a:p>
        </p:txBody>
      </p:sp>
    </p:spTree>
    <p:extLst>
      <p:ext uri="{BB962C8B-B14F-4D97-AF65-F5344CB8AC3E}">
        <p14:creationId xmlns:p14="http://schemas.microsoft.com/office/powerpoint/2010/main" val="71987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050"/>
            <a:ext cx="8229600" cy="1143000"/>
          </a:xfrm>
        </p:spPr>
        <p:txBody>
          <a:bodyPr/>
          <a:lstStyle/>
          <a:p>
            <a:r>
              <a:rPr lang="en-NZ" dirty="0"/>
              <a:t>Solubility in water</a:t>
            </a:r>
          </a:p>
        </p:txBody>
      </p:sp>
      <p:sp>
        <p:nvSpPr>
          <p:cNvPr id="3" name="Content Placeholder 2"/>
          <p:cNvSpPr>
            <a:spLocks noGrp="1"/>
          </p:cNvSpPr>
          <p:nvPr>
            <p:ph idx="1"/>
          </p:nvPr>
        </p:nvSpPr>
        <p:spPr>
          <a:xfrm>
            <a:off x="251520" y="1124744"/>
            <a:ext cx="8712968" cy="5544616"/>
          </a:xfrm>
        </p:spPr>
        <p:txBody>
          <a:bodyPr>
            <a:normAutofit/>
          </a:bodyPr>
          <a:lstStyle/>
          <a:p>
            <a:r>
              <a:rPr lang="en-NZ" dirty="0"/>
              <a:t>The small amines </a:t>
            </a:r>
            <a:r>
              <a:rPr lang="en-NZ" dirty="0" smtClean="0"/>
              <a:t>are </a:t>
            </a:r>
            <a:r>
              <a:rPr lang="en-NZ" dirty="0"/>
              <a:t>very soluble in </a:t>
            </a:r>
            <a:r>
              <a:rPr lang="en-NZ" dirty="0" smtClean="0"/>
              <a:t>water because they are polar molecules</a:t>
            </a:r>
          </a:p>
          <a:p>
            <a:endParaRPr lang="en-NZ" dirty="0"/>
          </a:p>
          <a:p>
            <a:r>
              <a:rPr lang="en-NZ" dirty="0" smtClean="0"/>
              <a:t>Solubility reduces </a:t>
            </a:r>
            <a:r>
              <a:rPr lang="en-NZ" dirty="0"/>
              <a:t>as the hydrocarbon chains get </a:t>
            </a:r>
            <a:r>
              <a:rPr lang="en-NZ" dirty="0" smtClean="0"/>
              <a:t>longer</a:t>
            </a:r>
            <a:endParaRPr lang="en-NZ" dirty="0"/>
          </a:p>
        </p:txBody>
      </p:sp>
    </p:spTree>
    <p:extLst>
      <p:ext uri="{BB962C8B-B14F-4D97-AF65-F5344CB8AC3E}">
        <p14:creationId xmlns:p14="http://schemas.microsoft.com/office/powerpoint/2010/main" val="489131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2">
  <a:themeElements>
    <a:clrScheme name="Custom 1">
      <a:dk1>
        <a:srgbClr val="3399FF"/>
      </a:dk1>
      <a:lt1>
        <a:srgbClr val="3399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191</TotalTime>
  <Words>566</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Theme2</vt:lpstr>
      <vt:lpstr>23rd July 2012 Amines </vt:lpstr>
      <vt:lpstr>PowerPoint Presentation</vt:lpstr>
      <vt:lpstr>Types of Names</vt:lpstr>
      <vt:lpstr>IUPAC Names for Primary Amines</vt:lpstr>
      <vt:lpstr>Give the IUPAC and common names for these compounds</vt:lpstr>
      <vt:lpstr>PowerPoint Presentation</vt:lpstr>
      <vt:lpstr>Physical properties</vt:lpstr>
      <vt:lpstr>PowerPoint Presentation</vt:lpstr>
      <vt:lpstr>Solubility in water</vt:lpstr>
      <vt:lpstr>Smell</vt:lpstr>
      <vt:lpstr>The basic properties of amines</vt:lpstr>
      <vt:lpstr>Reaction with acids</vt:lpstr>
      <vt:lpstr>Reactions with copper(II) 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Amines</dc:title>
  <dc:creator>L Fortes</dc:creator>
  <cp:lastModifiedBy>L Fortes</cp:lastModifiedBy>
  <cp:revision>19</cp:revision>
  <cp:lastPrinted>2011-06-08T05:13:22Z</cp:lastPrinted>
  <dcterms:created xsi:type="dcterms:W3CDTF">2011-06-08T03:45:15Z</dcterms:created>
  <dcterms:modified xsi:type="dcterms:W3CDTF">2012-08-02T07:16:20Z</dcterms:modified>
</cp:coreProperties>
</file>