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61" r:id="rId7"/>
    <p:sldId id="264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66FF-3BC5-49CB-8BDD-7878A949A3FC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F2B-C055-4CE9-8131-45D6FA56E5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9620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66FF-3BC5-49CB-8BDD-7878A949A3FC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F2B-C055-4CE9-8131-45D6FA56E5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29792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66FF-3BC5-49CB-8BDD-7878A949A3FC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F2B-C055-4CE9-8131-45D6FA56E5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738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66FF-3BC5-49CB-8BDD-7878A949A3FC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F2B-C055-4CE9-8131-45D6FA56E5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3124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66FF-3BC5-49CB-8BDD-7878A949A3FC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F2B-C055-4CE9-8131-45D6FA56E5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660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66FF-3BC5-49CB-8BDD-7878A949A3FC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F2B-C055-4CE9-8131-45D6FA56E5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395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66FF-3BC5-49CB-8BDD-7878A949A3FC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F2B-C055-4CE9-8131-45D6FA56E5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8416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66FF-3BC5-49CB-8BDD-7878A949A3FC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F2B-C055-4CE9-8131-45D6FA56E5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0882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66FF-3BC5-49CB-8BDD-7878A949A3FC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F2B-C055-4CE9-8131-45D6FA56E5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97205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66FF-3BC5-49CB-8BDD-7878A949A3FC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F2B-C055-4CE9-8131-45D6FA56E5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55563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866FF-3BC5-49CB-8BDD-7878A949A3FC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56F2B-C055-4CE9-8131-45D6FA56E5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7218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66FF-3BC5-49CB-8BDD-7878A949A3FC}" type="datetimeFigureOut">
              <a:rPr lang="en-NZ" smtClean="0"/>
              <a:t>2/08/2012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56F2B-C055-4CE9-8131-45D6FA56E5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69699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16</a:t>
            </a:r>
            <a:r>
              <a:rPr lang="en-NZ" baseline="30000" dirty="0" smtClean="0"/>
              <a:t>th</a:t>
            </a:r>
            <a:r>
              <a:rPr lang="en-NZ" dirty="0" smtClean="0"/>
              <a:t> July 2012</a:t>
            </a:r>
            <a:br>
              <a:rPr lang="en-NZ" dirty="0" smtClean="0"/>
            </a:br>
            <a:r>
              <a:rPr lang="en-NZ" dirty="0" smtClean="0"/>
              <a:t>Haloalkanes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en-NZ" dirty="0" smtClean="0"/>
              <a:t>AIM – to investigate the properties and reaction of haloalkanes</a:t>
            </a:r>
          </a:p>
          <a:p>
            <a:endParaRPr lang="en-NZ" dirty="0"/>
          </a:p>
          <a:p>
            <a:endParaRPr lang="en-NZ" dirty="0" smtClean="0"/>
          </a:p>
          <a:p>
            <a:r>
              <a:rPr lang="en-NZ" dirty="0" smtClean="0"/>
              <a:t>Haloalkanes </a:t>
            </a:r>
            <a:r>
              <a:rPr lang="en-NZ" dirty="0"/>
              <a:t>are also known as </a:t>
            </a:r>
            <a:r>
              <a:rPr lang="en-NZ" dirty="0" smtClean="0"/>
              <a:t>alkyl </a:t>
            </a:r>
            <a:r>
              <a:rPr lang="en-NZ" dirty="0"/>
              <a:t>halides. </a:t>
            </a:r>
          </a:p>
        </p:txBody>
      </p:sp>
    </p:spTree>
    <p:extLst>
      <p:ext uri="{BB962C8B-B14F-4D97-AF65-F5344CB8AC3E}">
        <p14:creationId xmlns:p14="http://schemas.microsoft.com/office/powerpoint/2010/main" val="41168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NZ" dirty="0" smtClean="0"/>
              <a:t>So which do you get?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805264"/>
          </a:xfrm>
        </p:spPr>
        <p:txBody>
          <a:bodyPr>
            <a:normAutofit fontScale="92500"/>
          </a:bodyPr>
          <a:lstStyle/>
          <a:p>
            <a:r>
              <a:rPr lang="en-NZ" dirty="0"/>
              <a:t>The reagents you are using are the </a:t>
            </a:r>
            <a:r>
              <a:rPr lang="en-NZ" dirty="0" smtClean="0"/>
              <a:t>same and in each case </a:t>
            </a:r>
            <a:r>
              <a:rPr lang="en-NZ" dirty="0"/>
              <a:t>you will get a mixture of both reactions </a:t>
            </a:r>
            <a:r>
              <a:rPr lang="en-NZ" dirty="0" smtClean="0"/>
              <a:t>happening. </a:t>
            </a:r>
          </a:p>
          <a:p>
            <a:r>
              <a:rPr lang="en-NZ" dirty="0" smtClean="0"/>
              <a:t>What </a:t>
            </a:r>
            <a:r>
              <a:rPr lang="en-NZ" dirty="0"/>
              <a:t>you get most of depends </a:t>
            </a:r>
            <a:r>
              <a:rPr lang="en-NZ" dirty="0" smtClean="0"/>
              <a:t>mostly on</a:t>
            </a:r>
            <a:endParaRPr lang="en-NZ" dirty="0"/>
          </a:p>
          <a:p>
            <a:endParaRPr lang="en-NZ" dirty="0"/>
          </a:p>
          <a:p>
            <a:r>
              <a:rPr lang="en-NZ" dirty="0"/>
              <a:t>The type of </a:t>
            </a:r>
            <a:r>
              <a:rPr lang="en-NZ" dirty="0" smtClean="0"/>
              <a:t>haloalkane</a:t>
            </a:r>
            <a:endParaRPr lang="en-NZ" dirty="0"/>
          </a:p>
          <a:p>
            <a:endParaRPr lang="en-NZ" dirty="0"/>
          </a:p>
          <a:p>
            <a:r>
              <a:rPr lang="en-NZ" dirty="0" smtClean="0"/>
              <a:t>primary 		 - mainly </a:t>
            </a:r>
            <a:r>
              <a:rPr lang="en-NZ" dirty="0"/>
              <a:t>substitution </a:t>
            </a:r>
          </a:p>
          <a:p>
            <a:r>
              <a:rPr lang="en-NZ" dirty="0" smtClean="0"/>
              <a:t>secondary 	 -  </a:t>
            </a:r>
            <a:r>
              <a:rPr lang="en-NZ" dirty="0"/>
              <a:t>both substitution and </a:t>
            </a:r>
            <a:r>
              <a:rPr lang="en-NZ" dirty="0" smtClean="0"/>
              <a:t>			            elimination </a:t>
            </a:r>
            <a:endParaRPr lang="en-NZ" dirty="0"/>
          </a:p>
          <a:p>
            <a:r>
              <a:rPr lang="en-NZ" dirty="0"/>
              <a:t>tertiary </a:t>
            </a:r>
            <a:r>
              <a:rPr lang="en-NZ" dirty="0" smtClean="0"/>
              <a:t>	 - mainly </a:t>
            </a:r>
            <a:r>
              <a:rPr lang="en-NZ" dirty="0"/>
              <a:t>elimination 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1397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336704"/>
          </a:xfrm>
        </p:spPr>
        <p:txBody>
          <a:bodyPr>
            <a:normAutofit/>
          </a:bodyPr>
          <a:lstStyle/>
          <a:p>
            <a:r>
              <a:rPr lang="en-NZ" dirty="0" smtClean="0"/>
              <a:t>Haloalkanes </a:t>
            </a:r>
            <a:r>
              <a:rPr lang="en-NZ" dirty="0"/>
              <a:t>are compounds in which one or more hydrogen atoms in an alkane have been replaced by halogen atoms (fluorine, chlorine, bromine or iodine</a:t>
            </a:r>
            <a:r>
              <a:rPr lang="en-NZ" dirty="0" smtClean="0"/>
              <a:t>).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r>
              <a:rPr lang="en-NZ" dirty="0" smtClean="0"/>
              <a:t>They can be primary, secondary or tertiary following the same rule as for alcohols </a:t>
            </a:r>
            <a:endParaRPr lang="en-NZ" dirty="0"/>
          </a:p>
        </p:txBody>
      </p:sp>
      <p:pic>
        <p:nvPicPr>
          <p:cNvPr id="1026" name="Picture 2" descr="http://www.chemguide.co.uk/organicprops/haloalkanes/example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08920"/>
            <a:ext cx="8137815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00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601"/>
            <a:ext cx="9144000" cy="1143000"/>
          </a:xfrm>
        </p:spPr>
        <p:txBody>
          <a:bodyPr>
            <a:normAutofit/>
          </a:bodyPr>
          <a:lstStyle/>
          <a:p>
            <a:r>
              <a:rPr lang="en-NZ" dirty="0"/>
              <a:t>Physical properties of </a:t>
            </a:r>
            <a:r>
              <a:rPr lang="en-NZ" dirty="0" smtClean="0"/>
              <a:t>haloalkanes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036496" cy="4525963"/>
          </a:xfrm>
        </p:spPr>
        <p:txBody>
          <a:bodyPr/>
          <a:lstStyle/>
          <a:p>
            <a:r>
              <a:rPr lang="en-NZ" dirty="0"/>
              <a:t>The chart shows the boiling points of some simple </a:t>
            </a:r>
            <a:r>
              <a:rPr lang="en-NZ" dirty="0" smtClean="0"/>
              <a:t>haloalkanes. The </a:t>
            </a:r>
            <a:r>
              <a:rPr lang="en-NZ" dirty="0"/>
              <a:t>patterns in boiling point reflect the patterns in intermolecular attractions</a:t>
            </a:r>
          </a:p>
        </p:txBody>
      </p:sp>
      <p:pic>
        <p:nvPicPr>
          <p:cNvPr id="2050" name="Picture 2" descr="http://www.chemguide.co.uk/organicprops/haloalkanes/bpts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976535"/>
            <a:ext cx="7154986" cy="3881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9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92696"/>
            <a:ext cx="8712968" cy="6165304"/>
          </a:xfrm>
        </p:spPr>
        <p:txBody>
          <a:bodyPr>
            <a:normAutofit/>
          </a:bodyPr>
          <a:lstStyle/>
          <a:p>
            <a:r>
              <a:rPr lang="en-NZ" dirty="0" smtClean="0"/>
              <a:t>Intermolecular forces </a:t>
            </a:r>
            <a:r>
              <a:rPr lang="en-NZ" dirty="0"/>
              <a:t>get stronger as the molecules get </a:t>
            </a:r>
            <a:r>
              <a:rPr lang="en-NZ" dirty="0" smtClean="0"/>
              <a:t>bigger so the </a:t>
            </a:r>
            <a:r>
              <a:rPr lang="en-NZ" dirty="0"/>
              <a:t>boiling points </a:t>
            </a:r>
            <a:r>
              <a:rPr lang="en-NZ" dirty="0" smtClean="0"/>
              <a:t>increase. </a:t>
            </a:r>
          </a:p>
          <a:p>
            <a:endParaRPr lang="en-NZ" dirty="0"/>
          </a:p>
          <a:p>
            <a:r>
              <a:rPr lang="en-NZ" dirty="0" smtClean="0"/>
              <a:t>The </a:t>
            </a:r>
            <a:r>
              <a:rPr lang="en-NZ" dirty="0"/>
              <a:t>increase in boiling point as you go from a chloride to a bromide to an iodide </a:t>
            </a:r>
            <a:r>
              <a:rPr lang="en-NZ" dirty="0" smtClean="0"/>
              <a:t>is </a:t>
            </a:r>
            <a:r>
              <a:rPr lang="en-NZ" dirty="0"/>
              <a:t>also because of the increase in </a:t>
            </a:r>
            <a:r>
              <a:rPr lang="en-NZ" dirty="0" smtClean="0"/>
              <a:t>mass and size of molecule </a:t>
            </a:r>
            <a:r>
              <a:rPr lang="en-NZ" dirty="0"/>
              <a:t>leading to larger </a:t>
            </a:r>
            <a:r>
              <a:rPr lang="en-NZ" dirty="0" smtClean="0"/>
              <a:t>intermolecular </a:t>
            </a:r>
            <a:r>
              <a:rPr lang="en-NZ" dirty="0"/>
              <a:t>forces. </a:t>
            </a:r>
            <a:endParaRPr lang="en-NZ" dirty="0" smtClean="0"/>
          </a:p>
          <a:p>
            <a:endParaRPr lang="en-NZ" dirty="0" smtClean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19047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192688"/>
          </a:xfrm>
        </p:spPr>
        <p:txBody>
          <a:bodyPr>
            <a:normAutofit fontScale="92500" lnSpcReduction="20000"/>
          </a:bodyPr>
          <a:lstStyle/>
          <a:p>
            <a:r>
              <a:rPr lang="en-NZ" dirty="0"/>
              <a:t>Because carbon-halogen bonds (apart from C – I) are polar, in addition to the dispersion forces there will be forces due to the attractions between the permanent dipoles.  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The </a:t>
            </a:r>
            <a:r>
              <a:rPr lang="en-NZ" dirty="0"/>
              <a:t>dipole-dipole attractions fall as the bonds get less polar but the boiling points rise. </a:t>
            </a:r>
            <a:endParaRPr lang="en-NZ" dirty="0" smtClean="0"/>
          </a:p>
          <a:p>
            <a:endParaRPr lang="en-NZ" dirty="0"/>
          </a:p>
          <a:p>
            <a:r>
              <a:rPr lang="en-NZ" dirty="0" smtClean="0"/>
              <a:t>This </a:t>
            </a:r>
            <a:r>
              <a:rPr lang="en-NZ" dirty="0"/>
              <a:t>shows that the effect of the permanent dipole-dipole attractions is much less important than that of the temporary dipoles which cause the dispersion forces.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11093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Solubility</a:t>
            </a:r>
            <a:r>
              <a:rPr lang="en-NZ" dirty="0"/>
              <a:t/>
            </a:r>
            <a:br>
              <a:rPr lang="en-NZ" dirty="0"/>
            </a:b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805264"/>
          </a:xfrm>
        </p:spPr>
        <p:txBody>
          <a:bodyPr>
            <a:normAutofit/>
          </a:bodyPr>
          <a:lstStyle/>
          <a:p>
            <a:endParaRPr lang="en-NZ" dirty="0" smtClean="0"/>
          </a:p>
          <a:p>
            <a:r>
              <a:rPr lang="en-NZ" dirty="0" smtClean="0"/>
              <a:t>The haloalkanes are only very slightly soluble in water.</a:t>
            </a:r>
          </a:p>
          <a:p>
            <a:endParaRPr lang="en-NZ" dirty="0" smtClean="0"/>
          </a:p>
          <a:p>
            <a:r>
              <a:rPr lang="en-NZ" dirty="0" smtClean="0"/>
              <a:t>They are not polar enough to dissolve in a polar solvent</a:t>
            </a:r>
          </a:p>
          <a:p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2564804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318"/>
            <a:ext cx="8229600" cy="1143000"/>
          </a:xfrm>
        </p:spPr>
        <p:txBody>
          <a:bodyPr/>
          <a:lstStyle/>
          <a:p>
            <a:r>
              <a:rPr lang="en-NZ" dirty="0" smtClean="0"/>
              <a:t>Substitution </a:t>
            </a:r>
            <a:r>
              <a:rPr lang="en-NZ" dirty="0"/>
              <a:t>reactions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45624" cy="5617840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These </a:t>
            </a:r>
            <a:r>
              <a:rPr lang="en-NZ" dirty="0"/>
              <a:t>reactions involve </a:t>
            </a:r>
            <a:r>
              <a:rPr lang="en-NZ" dirty="0" smtClean="0"/>
              <a:t>either</a:t>
            </a:r>
          </a:p>
          <a:p>
            <a:pPr marL="0" indent="0">
              <a:buNone/>
            </a:pPr>
            <a:r>
              <a:rPr lang="en-NZ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The </a:t>
            </a:r>
            <a:r>
              <a:rPr lang="en-NZ" dirty="0"/>
              <a:t>carbon-halogen bond breaking to give positive and negative </a:t>
            </a:r>
            <a:r>
              <a:rPr lang="en-NZ" dirty="0" smtClean="0"/>
              <a:t>ions and then the </a:t>
            </a:r>
            <a:r>
              <a:rPr lang="en-NZ" dirty="0"/>
              <a:t>ion with the positively charged carbon atom </a:t>
            </a:r>
            <a:r>
              <a:rPr lang="en-NZ" dirty="0" smtClean="0"/>
              <a:t>reacts </a:t>
            </a:r>
            <a:r>
              <a:rPr lang="en-NZ" dirty="0"/>
              <a:t>with something </a:t>
            </a:r>
            <a:r>
              <a:rPr lang="en-NZ" dirty="0" smtClean="0"/>
              <a:t>fully </a:t>
            </a:r>
            <a:r>
              <a:rPr lang="en-NZ" dirty="0"/>
              <a:t>or slightly negatively charged</a:t>
            </a:r>
            <a:r>
              <a:rPr lang="en-NZ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NZ" dirty="0"/>
          </a:p>
          <a:p>
            <a:pPr marL="514350" indent="-514350">
              <a:buFont typeface="+mj-lt"/>
              <a:buAutoNum type="arabicPeriod"/>
            </a:pPr>
            <a:r>
              <a:rPr lang="en-NZ" dirty="0" smtClean="0"/>
              <a:t>Something </a:t>
            </a:r>
            <a:r>
              <a:rPr lang="en-NZ" dirty="0"/>
              <a:t>either fully or negatively charged attracted to the slightly positive carbon atom and pushing off the halogen atom</a:t>
            </a:r>
            <a:r>
              <a:rPr lang="en-NZ" dirty="0" smtClean="0"/>
              <a:t>.</a:t>
            </a:r>
          </a:p>
          <a:p>
            <a:endParaRPr lang="en-NZ" dirty="0"/>
          </a:p>
          <a:p>
            <a:r>
              <a:rPr lang="en-NZ" dirty="0" smtClean="0"/>
              <a:t>The </a:t>
            </a:r>
            <a:r>
              <a:rPr lang="en-NZ" dirty="0"/>
              <a:t>thing that governs the reactivity is the strength of the bonds which have to be broken. </a:t>
            </a:r>
            <a:r>
              <a:rPr lang="en-NZ" dirty="0" smtClean="0"/>
              <a:t>It </a:t>
            </a:r>
            <a:r>
              <a:rPr lang="en-NZ" dirty="0"/>
              <a:t>is difficult to break a carbon-fluorine bond, but </a:t>
            </a:r>
            <a:r>
              <a:rPr lang="en-NZ" dirty="0" smtClean="0"/>
              <a:t>easy to </a:t>
            </a:r>
            <a:r>
              <a:rPr lang="en-NZ" dirty="0"/>
              <a:t>break a carbon-iodine </a:t>
            </a:r>
            <a:r>
              <a:rPr lang="en-NZ" dirty="0" smtClean="0"/>
              <a:t>one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04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NZ" dirty="0" smtClean="0"/>
              <a:t>Substitution with OH</a:t>
            </a:r>
            <a:r>
              <a:rPr lang="en-NZ" baseline="30000" dirty="0" smtClean="0"/>
              <a:t>-</a:t>
            </a:r>
            <a:endParaRPr lang="en-NZ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59036"/>
            <a:ext cx="8568952" cy="6021288"/>
          </a:xfrm>
        </p:spPr>
        <p:txBody>
          <a:bodyPr>
            <a:normAutofit fontScale="77500" lnSpcReduction="20000"/>
          </a:bodyPr>
          <a:lstStyle/>
          <a:p>
            <a:r>
              <a:rPr lang="en-NZ" dirty="0" smtClean="0"/>
              <a:t>The </a:t>
            </a:r>
            <a:r>
              <a:rPr lang="en-NZ" dirty="0"/>
              <a:t>halogen atom is replaced by an -OH group to give an alcohol.</a:t>
            </a:r>
          </a:p>
          <a:p>
            <a:endParaRPr lang="en-NZ" dirty="0" smtClean="0"/>
          </a:p>
          <a:p>
            <a:endParaRPr lang="en-NZ" dirty="0"/>
          </a:p>
          <a:p>
            <a:endParaRPr lang="en-NZ" dirty="0" smtClean="0"/>
          </a:p>
          <a:p>
            <a:endParaRPr lang="en-NZ" dirty="0" smtClean="0"/>
          </a:p>
          <a:p>
            <a:endParaRPr lang="en-NZ" dirty="0"/>
          </a:p>
          <a:p>
            <a:r>
              <a:rPr lang="en-NZ" dirty="0" smtClean="0"/>
              <a:t>2-bromopropane </a:t>
            </a:r>
            <a:r>
              <a:rPr lang="en-NZ" dirty="0"/>
              <a:t>is converted into propan-2-ol.</a:t>
            </a:r>
          </a:p>
          <a:p>
            <a:endParaRPr lang="en-NZ" dirty="0" smtClean="0"/>
          </a:p>
          <a:p>
            <a:r>
              <a:rPr lang="en-NZ" dirty="0" smtClean="0"/>
              <a:t>The haloalkane </a:t>
            </a:r>
            <a:r>
              <a:rPr lang="en-NZ" dirty="0"/>
              <a:t>is heated </a:t>
            </a:r>
            <a:r>
              <a:rPr lang="en-NZ" dirty="0" smtClean="0"/>
              <a:t>under reflux with </a:t>
            </a:r>
            <a:r>
              <a:rPr lang="en-NZ" dirty="0"/>
              <a:t>a solution of sodium or potassium hydroxide. </a:t>
            </a:r>
            <a:endParaRPr lang="en-NZ" dirty="0" smtClean="0"/>
          </a:p>
          <a:p>
            <a:endParaRPr lang="en-NZ" dirty="0" smtClean="0"/>
          </a:p>
          <a:p>
            <a:r>
              <a:rPr lang="en-NZ" dirty="0" smtClean="0"/>
              <a:t>The </a:t>
            </a:r>
            <a:r>
              <a:rPr lang="en-NZ" dirty="0"/>
              <a:t>solvent is usually a 50/50 mixture of ethanol and water, because everything will dissolve in that</a:t>
            </a:r>
            <a:r>
              <a:rPr lang="en-NZ" dirty="0" smtClean="0"/>
              <a:t>. </a:t>
            </a:r>
            <a:r>
              <a:rPr lang="en-NZ" dirty="0"/>
              <a:t>If you used water alone as the solvent, the </a:t>
            </a:r>
            <a:r>
              <a:rPr lang="en-NZ" dirty="0" smtClean="0"/>
              <a:t>haloalkane </a:t>
            </a:r>
            <a:r>
              <a:rPr lang="en-NZ" dirty="0"/>
              <a:t>and the sodium hydroxide solution wouldn't </a:t>
            </a:r>
            <a:r>
              <a:rPr lang="en-NZ" dirty="0" smtClean="0"/>
              <a:t>mix.</a:t>
            </a:r>
            <a:endParaRPr lang="en-NZ" dirty="0"/>
          </a:p>
        </p:txBody>
      </p:sp>
      <p:pic>
        <p:nvPicPr>
          <p:cNvPr id="7172" name="Picture 4" descr="http://www.chemguide.co.uk/organicprops/haloalkanes/substprop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6438254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759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308" y="116632"/>
            <a:ext cx="8229600" cy="1143000"/>
          </a:xfrm>
        </p:spPr>
        <p:txBody>
          <a:bodyPr/>
          <a:lstStyle/>
          <a:p>
            <a:r>
              <a:rPr lang="en-NZ" dirty="0" smtClean="0"/>
              <a:t>Elimination with OH</a:t>
            </a:r>
            <a:r>
              <a:rPr lang="en-NZ" baseline="30000" dirty="0" smtClean="0"/>
              <a:t>-</a:t>
            </a:r>
            <a:endParaRPr lang="en-NZ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661248"/>
          </a:xfrm>
        </p:spPr>
        <p:txBody>
          <a:bodyPr>
            <a:normAutofit fontScale="85000" lnSpcReduction="20000"/>
          </a:bodyPr>
          <a:lstStyle/>
          <a:p>
            <a:r>
              <a:rPr lang="en-NZ" dirty="0" smtClean="0"/>
              <a:t>Haloalkanes </a:t>
            </a:r>
            <a:r>
              <a:rPr lang="en-NZ" dirty="0"/>
              <a:t>also undergo elimination reactions in the presence of sodium or potassium hydroxide</a:t>
            </a:r>
            <a:r>
              <a:rPr lang="en-NZ" dirty="0" smtClean="0"/>
              <a:t>.</a:t>
            </a:r>
          </a:p>
          <a:p>
            <a:endParaRPr lang="en-NZ" dirty="0"/>
          </a:p>
          <a:p>
            <a:endParaRPr lang="en-NZ" dirty="0" smtClean="0"/>
          </a:p>
          <a:p>
            <a:endParaRPr lang="en-NZ" dirty="0"/>
          </a:p>
          <a:p>
            <a:endParaRPr lang="en-NZ" dirty="0"/>
          </a:p>
          <a:p>
            <a:r>
              <a:rPr lang="en-NZ" dirty="0"/>
              <a:t>The 2-bromopropane </a:t>
            </a:r>
            <a:r>
              <a:rPr lang="en-NZ" dirty="0" smtClean="0"/>
              <a:t>reacts to </a:t>
            </a:r>
            <a:r>
              <a:rPr lang="en-NZ" dirty="0"/>
              <a:t>give </a:t>
            </a:r>
            <a:r>
              <a:rPr lang="en-NZ" dirty="0" smtClean="0"/>
              <a:t>propene</a:t>
            </a:r>
            <a:r>
              <a:rPr lang="en-NZ" dirty="0"/>
              <a:t>.</a:t>
            </a:r>
          </a:p>
          <a:p>
            <a:endParaRPr lang="en-NZ" dirty="0" smtClean="0"/>
          </a:p>
          <a:p>
            <a:r>
              <a:rPr lang="en-NZ" dirty="0" smtClean="0"/>
              <a:t>The haloalkane </a:t>
            </a:r>
            <a:r>
              <a:rPr lang="en-NZ" dirty="0"/>
              <a:t>is heated under reflux with a concentrated solution of sodium or potassium hydroxide in ethanol. Propene is formed and, because this is a gas, it passes through the condenser and can be collected.</a:t>
            </a:r>
          </a:p>
          <a:p>
            <a:endParaRPr lang="en-NZ" dirty="0"/>
          </a:p>
        </p:txBody>
      </p:sp>
      <p:pic>
        <p:nvPicPr>
          <p:cNvPr id="8194" name="Picture 2" descr="http://www.chemguide.co.uk/organicprops/haloalkanes/elimpro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882" y="2533489"/>
            <a:ext cx="7818011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90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1">
      <a:dk1>
        <a:srgbClr val="3399FF"/>
      </a:dk1>
      <a:lt1>
        <a:srgbClr val="3399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233</TotalTime>
  <Words>507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Theme2</vt:lpstr>
      <vt:lpstr>16th July 2012 Haloalkanes</vt:lpstr>
      <vt:lpstr>PowerPoint Presentation</vt:lpstr>
      <vt:lpstr>Physical properties of haloalkanes</vt:lpstr>
      <vt:lpstr>PowerPoint Presentation</vt:lpstr>
      <vt:lpstr>PowerPoint Presentation</vt:lpstr>
      <vt:lpstr>Solubility </vt:lpstr>
      <vt:lpstr>Substitution reactions</vt:lpstr>
      <vt:lpstr>Substitution with OH-</vt:lpstr>
      <vt:lpstr>Elimination with OH-</vt:lpstr>
      <vt:lpstr>So which do you get?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Haloalkanes</dc:title>
  <dc:creator>L Fortes</dc:creator>
  <cp:lastModifiedBy>L Fortes</cp:lastModifiedBy>
  <cp:revision>16</cp:revision>
  <dcterms:created xsi:type="dcterms:W3CDTF">2011-06-05T02:33:45Z</dcterms:created>
  <dcterms:modified xsi:type="dcterms:W3CDTF">2012-08-02T07:15:42Z</dcterms:modified>
</cp:coreProperties>
</file>