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56" r:id="rId3"/>
    <p:sldId id="257" r:id="rId4"/>
    <p:sldId id="258" r:id="rId5"/>
    <p:sldId id="262" r:id="rId6"/>
    <p:sldId id="263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31A4-F973-462C-A79E-DC35E129862E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A2232-8A64-499F-99E3-B93AE3A08DC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49620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31A4-F973-462C-A79E-DC35E129862E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A2232-8A64-499F-99E3-B93AE3A08DC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29792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31A4-F973-462C-A79E-DC35E129862E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A2232-8A64-499F-99E3-B93AE3A08DC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573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31A4-F973-462C-A79E-DC35E129862E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A2232-8A64-499F-99E3-B93AE3A08DC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3124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31A4-F973-462C-A79E-DC35E129862E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A2232-8A64-499F-99E3-B93AE3A08DC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76607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31A4-F973-462C-A79E-DC35E129862E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A2232-8A64-499F-99E3-B93AE3A08DC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13951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31A4-F973-462C-A79E-DC35E129862E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A2232-8A64-499F-99E3-B93AE3A08DC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18416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31A4-F973-462C-A79E-DC35E129862E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A2232-8A64-499F-99E3-B93AE3A08DC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08824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31A4-F973-462C-A79E-DC35E129862E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A2232-8A64-499F-99E3-B93AE3A08DC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97205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31A4-F973-462C-A79E-DC35E129862E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A2232-8A64-499F-99E3-B93AE3A08DC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55563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31A4-F973-462C-A79E-DC35E129862E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A2232-8A64-499F-99E3-B93AE3A08DC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218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631A4-F973-462C-A79E-DC35E129862E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A2232-8A64-499F-99E3-B93AE3A08DC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6969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28</a:t>
            </a:r>
            <a:r>
              <a:rPr lang="en-NZ" baseline="30000" dirty="0" smtClean="0"/>
              <a:t>th</a:t>
            </a:r>
            <a:r>
              <a:rPr lang="en-NZ" dirty="0" smtClean="0"/>
              <a:t> June 2012</a:t>
            </a:r>
            <a:br>
              <a:rPr lang="en-NZ" dirty="0" smtClean="0"/>
            </a:br>
            <a:r>
              <a:rPr lang="en-NZ" dirty="0" smtClean="0"/>
              <a:t>Carboxylic acids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en-NZ" dirty="0" smtClean="0"/>
              <a:t>AIM – to investigate the properties of carboxylic acids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08761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Carboxylic acids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>
                <a:solidFill>
                  <a:srgbClr val="00B0F0"/>
                </a:solidFill>
              </a:rPr>
              <a:t>Carboxylic acids are compounds which contain a -COOH group. </a:t>
            </a:r>
          </a:p>
        </p:txBody>
      </p:sp>
    </p:spTree>
    <p:extLst>
      <p:ext uri="{BB962C8B-B14F-4D97-AF65-F5344CB8AC3E}">
        <p14:creationId xmlns:p14="http://schemas.microsoft.com/office/powerpoint/2010/main" val="905173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Examples of carboxylic acids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501008"/>
            <a:ext cx="8435280" cy="3240360"/>
          </a:xfrm>
        </p:spPr>
        <p:txBody>
          <a:bodyPr>
            <a:normAutofit fontScale="92500" lnSpcReduction="10000"/>
          </a:bodyPr>
          <a:lstStyle/>
          <a:p>
            <a:r>
              <a:rPr lang="en-NZ" dirty="0"/>
              <a:t>The name counts the total number of carbon atoms in the longest chain - including the one in the -COOH group. </a:t>
            </a:r>
            <a:endParaRPr lang="en-NZ" dirty="0" smtClean="0"/>
          </a:p>
          <a:p>
            <a:endParaRPr lang="en-NZ" dirty="0"/>
          </a:p>
          <a:p>
            <a:r>
              <a:rPr lang="en-NZ" dirty="0" smtClean="0"/>
              <a:t>If </a:t>
            </a:r>
            <a:r>
              <a:rPr lang="en-NZ" dirty="0"/>
              <a:t>you have side groups attached to the chain, </a:t>
            </a:r>
            <a:r>
              <a:rPr lang="en-NZ" dirty="0" smtClean="0"/>
              <a:t>you </a:t>
            </a:r>
            <a:r>
              <a:rPr lang="en-NZ" dirty="0"/>
              <a:t>always count from the carbon atom in the -COOH group as being number 1.</a:t>
            </a:r>
          </a:p>
          <a:p>
            <a:endParaRPr lang="en-NZ" dirty="0"/>
          </a:p>
        </p:txBody>
      </p:sp>
      <p:pic>
        <p:nvPicPr>
          <p:cNvPr id="1026" name="Picture 2" descr="http://www.chemguide.co.uk/organicprops/acids/acidformula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8620376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545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Salts of carboxylic </a:t>
            </a:r>
            <a:r>
              <a:rPr lang="en-NZ" dirty="0" smtClean="0"/>
              <a:t>acids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Carboxylic acids are acidic because of the hydrogen in the -COOH group. When the acids form salts, this is lost and replaced by a metal. </a:t>
            </a:r>
            <a:endParaRPr lang="en-NZ" dirty="0" smtClean="0"/>
          </a:p>
          <a:p>
            <a:r>
              <a:rPr lang="en-NZ" dirty="0" smtClean="0"/>
              <a:t>Sodium </a:t>
            </a:r>
            <a:r>
              <a:rPr lang="en-NZ" dirty="0" err="1"/>
              <a:t>ethanoate</a:t>
            </a:r>
            <a:r>
              <a:rPr lang="en-NZ" dirty="0"/>
              <a:t>, for example, has the structure:</a:t>
            </a:r>
          </a:p>
          <a:p>
            <a:endParaRPr lang="en-NZ" dirty="0"/>
          </a:p>
        </p:txBody>
      </p:sp>
      <p:pic>
        <p:nvPicPr>
          <p:cNvPr id="2050" name="Picture 2" descr="http://www.chemguide.co.uk/organicprops/acids/ch3coon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437112"/>
            <a:ext cx="2736304" cy="2394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356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5050"/>
            <a:ext cx="8229600" cy="1143000"/>
          </a:xfrm>
        </p:spPr>
        <p:txBody>
          <a:bodyPr/>
          <a:lstStyle/>
          <a:p>
            <a:r>
              <a:rPr lang="en-NZ" dirty="0"/>
              <a:t>Solubility in water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84976" cy="4392488"/>
          </a:xfrm>
        </p:spPr>
        <p:txBody>
          <a:bodyPr>
            <a:normAutofit/>
          </a:bodyPr>
          <a:lstStyle/>
          <a:p>
            <a:r>
              <a:rPr lang="en-NZ" sz="3600" dirty="0" smtClean="0"/>
              <a:t>The </a:t>
            </a:r>
            <a:r>
              <a:rPr lang="en-NZ" sz="3600" dirty="0"/>
              <a:t>carboxylic acids with up to four carbon atoms will mix with </a:t>
            </a:r>
            <a:r>
              <a:rPr lang="en-NZ" sz="3600" dirty="0" smtClean="0"/>
              <a:t>water.</a:t>
            </a:r>
          </a:p>
          <a:p>
            <a:endParaRPr lang="en-NZ" sz="3600" dirty="0"/>
          </a:p>
          <a:p>
            <a:r>
              <a:rPr lang="en-NZ" sz="3600" dirty="0"/>
              <a:t>The solubility of the bigger acids decreases </a:t>
            </a:r>
            <a:r>
              <a:rPr lang="en-NZ" sz="3600" dirty="0" smtClean="0"/>
              <a:t>with size.</a:t>
            </a:r>
          </a:p>
          <a:p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78693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en-NZ" dirty="0"/>
              <a:t>Making carboxylic acids by oxidising primary alcohols or </a:t>
            </a:r>
            <a:r>
              <a:rPr lang="en-NZ" dirty="0" smtClean="0"/>
              <a:t>aldehydes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5256584"/>
          </a:xfrm>
        </p:spPr>
        <p:txBody>
          <a:bodyPr>
            <a:normAutofit lnSpcReduction="10000"/>
          </a:bodyPr>
          <a:lstStyle/>
          <a:p>
            <a:r>
              <a:rPr lang="en-NZ" dirty="0"/>
              <a:t>Primary alcohols and aldehydes are </a:t>
            </a:r>
            <a:r>
              <a:rPr lang="en-NZ" dirty="0" smtClean="0"/>
              <a:t>oxidised </a:t>
            </a:r>
            <a:r>
              <a:rPr lang="en-NZ" dirty="0"/>
              <a:t>to carboxylic acids using potassium dichromate(VI) solution in the presence of dilute sulphuric acid. During the reaction, the potassium dichromate(VI) solution turns from orange to green.</a:t>
            </a:r>
          </a:p>
          <a:p>
            <a:endParaRPr lang="en-NZ" dirty="0" smtClean="0"/>
          </a:p>
          <a:p>
            <a:r>
              <a:rPr lang="en-NZ" dirty="0" smtClean="0"/>
              <a:t>Primary </a:t>
            </a:r>
            <a:r>
              <a:rPr lang="en-NZ" dirty="0"/>
              <a:t>alcohols are oxidised to carboxylic acids in two stages - first to an aldehyde and then to the acid. </a:t>
            </a:r>
          </a:p>
        </p:txBody>
      </p:sp>
    </p:spTree>
    <p:extLst>
      <p:ext uri="{BB962C8B-B14F-4D97-AF65-F5344CB8AC3E}">
        <p14:creationId xmlns:p14="http://schemas.microsoft.com/office/powerpoint/2010/main" val="2793625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51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NZ" dirty="0"/>
              <a:t>Reactions of the carboxylic acids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136" y="1243480"/>
            <a:ext cx="8229600" cy="4525963"/>
          </a:xfrm>
        </p:spPr>
        <p:txBody>
          <a:bodyPr>
            <a:normAutofit/>
          </a:bodyPr>
          <a:lstStyle/>
          <a:p>
            <a:r>
              <a:rPr lang="en-NZ" dirty="0"/>
              <a:t>Carboxylic acids react with the more reactive metals to produce a salt and hydrogen. </a:t>
            </a:r>
            <a:endParaRPr lang="en-NZ" dirty="0" smtClean="0"/>
          </a:p>
          <a:p>
            <a:endParaRPr lang="en-NZ" dirty="0"/>
          </a:p>
          <a:p>
            <a:endParaRPr lang="en-NZ" dirty="0" smtClean="0"/>
          </a:p>
          <a:p>
            <a:r>
              <a:rPr lang="en-NZ" dirty="0" smtClean="0"/>
              <a:t>If </a:t>
            </a:r>
            <a:r>
              <a:rPr lang="en-NZ" dirty="0"/>
              <a:t>you mix </a:t>
            </a:r>
            <a:r>
              <a:rPr lang="en-NZ" dirty="0" err="1" smtClean="0"/>
              <a:t>ethanoic</a:t>
            </a:r>
            <a:r>
              <a:rPr lang="en-NZ" dirty="0" smtClean="0"/>
              <a:t> </a:t>
            </a:r>
            <a:r>
              <a:rPr lang="en-NZ" dirty="0"/>
              <a:t>acid with sodium hydroxide solution, </a:t>
            </a:r>
            <a:r>
              <a:rPr lang="en-NZ" dirty="0" smtClean="0"/>
              <a:t>you get </a:t>
            </a:r>
            <a:r>
              <a:rPr lang="en-NZ" dirty="0"/>
              <a:t>a colourless solution containing sodium </a:t>
            </a:r>
            <a:r>
              <a:rPr lang="en-NZ" dirty="0" err="1"/>
              <a:t>ethanoate</a:t>
            </a:r>
            <a:r>
              <a:rPr lang="en-NZ" dirty="0"/>
              <a:t>. </a:t>
            </a:r>
          </a:p>
        </p:txBody>
      </p:sp>
      <p:pic>
        <p:nvPicPr>
          <p:cNvPr id="6146" name="Picture 2" descr="http://www.chemguide.co.uk/organicprops/acids/ethm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39" y="3180644"/>
            <a:ext cx="8957794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chemguide.co.uk/organicprops/acids/ethnaoh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39" y="5769443"/>
            <a:ext cx="8957794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468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76672"/>
            <a:ext cx="8445624" cy="4525963"/>
          </a:xfrm>
        </p:spPr>
        <p:txBody>
          <a:bodyPr/>
          <a:lstStyle/>
          <a:p>
            <a:r>
              <a:rPr lang="en-NZ" dirty="0"/>
              <a:t>If you pour </a:t>
            </a:r>
            <a:r>
              <a:rPr lang="en-NZ" dirty="0" err="1" smtClean="0"/>
              <a:t>ethanoic</a:t>
            </a:r>
            <a:r>
              <a:rPr lang="en-NZ" dirty="0" smtClean="0"/>
              <a:t> </a:t>
            </a:r>
            <a:r>
              <a:rPr lang="en-NZ" dirty="0"/>
              <a:t>acid onto </a:t>
            </a:r>
            <a:r>
              <a:rPr lang="en-NZ" dirty="0" smtClean="0"/>
              <a:t>sodium </a:t>
            </a:r>
            <a:r>
              <a:rPr lang="en-NZ" dirty="0"/>
              <a:t>carbonate or sodium </a:t>
            </a:r>
            <a:r>
              <a:rPr lang="en-NZ" dirty="0" smtClean="0"/>
              <a:t>hydrogen carbonate </a:t>
            </a:r>
            <a:r>
              <a:rPr lang="en-NZ" dirty="0"/>
              <a:t>crystals, there is an immediate fizzing as carbon dioxide is </a:t>
            </a:r>
            <a:r>
              <a:rPr lang="en-NZ" dirty="0" smtClean="0"/>
              <a:t>produced and you </a:t>
            </a:r>
            <a:r>
              <a:rPr lang="en-NZ" dirty="0"/>
              <a:t>end up with a </a:t>
            </a:r>
            <a:r>
              <a:rPr lang="en-NZ" dirty="0" smtClean="0"/>
              <a:t>solution </a:t>
            </a:r>
            <a:r>
              <a:rPr lang="en-NZ" dirty="0"/>
              <a:t>of sodium </a:t>
            </a:r>
            <a:r>
              <a:rPr lang="en-NZ" dirty="0" err="1"/>
              <a:t>ethanoate</a:t>
            </a:r>
            <a:r>
              <a:rPr lang="en-NZ" dirty="0"/>
              <a:t>.</a:t>
            </a:r>
          </a:p>
          <a:p>
            <a:endParaRPr lang="en-NZ" dirty="0"/>
          </a:p>
        </p:txBody>
      </p:sp>
      <p:pic>
        <p:nvPicPr>
          <p:cNvPr id="7170" name="Picture 2" descr="http://www.chemguide.co.uk/organicprops/acids/ethna2co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612042"/>
            <a:ext cx="8888488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www.chemguide.co.uk/organicprops/acids/ethnahco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797152"/>
            <a:ext cx="8888488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8558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Custom 1">
      <a:dk1>
        <a:srgbClr val="3399FF"/>
      </a:dk1>
      <a:lt1>
        <a:srgbClr val="3399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62</TotalTime>
  <Words>290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Theme2</vt:lpstr>
      <vt:lpstr>28th June 2012 Carboxylic acids</vt:lpstr>
      <vt:lpstr>Carboxylic acids</vt:lpstr>
      <vt:lpstr>Examples of carboxylic acids</vt:lpstr>
      <vt:lpstr>Salts of carboxylic acids</vt:lpstr>
      <vt:lpstr>Solubility in water</vt:lpstr>
      <vt:lpstr>Making carboxylic acids by oxidising primary alcohols or aldehydes</vt:lpstr>
      <vt:lpstr>Reactions of the carboxylic acids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Carboxylic acids</dc:title>
  <dc:creator>L Fortes</dc:creator>
  <cp:lastModifiedBy>L Fortes</cp:lastModifiedBy>
  <cp:revision>19</cp:revision>
  <dcterms:created xsi:type="dcterms:W3CDTF">2011-06-18T08:43:20Z</dcterms:created>
  <dcterms:modified xsi:type="dcterms:W3CDTF">2012-08-02T07:14:52Z</dcterms:modified>
</cp:coreProperties>
</file>